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1" r:id="rId1"/>
  </p:sldMasterIdLst>
  <p:notesMasterIdLst>
    <p:notesMasterId r:id="rId29"/>
  </p:notesMasterIdLst>
  <p:handoutMasterIdLst>
    <p:handoutMasterId r:id="rId30"/>
  </p:handoutMasterIdLst>
  <p:sldIdLst>
    <p:sldId id="256" r:id="rId2"/>
    <p:sldId id="470" r:id="rId3"/>
    <p:sldId id="474" r:id="rId4"/>
    <p:sldId id="476" r:id="rId5"/>
    <p:sldId id="475" r:id="rId6"/>
    <p:sldId id="478" r:id="rId7"/>
    <p:sldId id="306" r:id="rId8"/>
    <p:sldId id="308" r:id="rId9"/>
    <p:sldId id="495" r:id="rId10"/>
    <p:sldId id="493" r:id="rId11"/>
    <p:sldId id="480" r:id="rId12"/>
    <p:sldId id="481" r:id="rId13"/>
    <p:sldId id="482" r:id="rId14"/>
    <p:sldId id="492" r:id="rId15"/>
    <p:sldId id="496" r:id="rId16"/>
    <p:sldId id="483" r:id="rId17"/>
    <p:sldId id="490" r:id="rId18"/>
    <p:sldId id="491" r:id="rId19"/>
    <p:sldId id="485" r:id="rId20"/>
    <p:sldId id="486" r:id="rId21"/>
    <p:sldId id="497" r:id="rId22"/>
    <p:sldId id="487" r:id="rId23"/>
    <p:sldId id="281" r:id="rId24"/>
    <p:sldId id="488" r:id="rId25"/>
    <p:sldId id="489" r:id="rId26"/>
    <p:sldId id="494" r:id="rId27"/>
    <p:sldId id="385" r:id="rId28"/>
  </p:sldIdLst>
  <p:sldSz cx="12192000" cy="6858000"/>
  <p:notesSz cx="6858000" cy="91440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FFFFCC"/>
    <a:srgbClr val="CC3300"/>
    <a:srgbClr val="FFD85B"/>
    <a:srgbClr val="3D8FC1"/>
    <a:srgbClr val="0066CC"/>
    <a:srgbClr val="BC8B00"/>
    <a:srgbClr val="990033"/>
    <a:srgbClr val="FFFF9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6" autoAdjust="0"/>
    <p:restoredTop sz="97805" autoAdjust="0"/>
  </p:normalViewPr>
  <p:slideViewPr>
    <p:cSldViewPr>
      <p:cViewPr varScale="1">
        <p:scale>
          <a:sx n="123" d="100"/>
          <a:sy n="123" d="100"/>
        </p:scale>
        <p:origin x="120" y="20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58" d="100"/>
          <a:sy n="158" d="100"/>
        </p:scale>
        <p:origin x="1218" y="1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27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27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96102397-D2EB-4C63-B23D-01A59DEC42C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069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6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E4465E8E-9409-423E-9C33-3E3B035D3F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377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062DF1B4-DD1B-4265-BB72-675694E3DD7C}" type="slidenum">
              <a:rPr lang="en-US" b="0" smtClean="0"/>
              <a:pPr/>
              <a:t>1</a:t>
            </a:fld>
            <a:endParaRPr lang="en-US" b="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249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screen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54400" y="3962400"/>
            <a:ext cx="8534400" cy="1752600"/>
          </a:xfrm>
        </p:spPr>
        <p:txBody>
          <a:bodyPr/>
          <a:lstStyle>
            <a:lvl1pPr marL="0" indent="0" algn="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5EF85E5-4BA3-F326-5AED-61C192DDA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394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088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752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914400"/>
            <a:ext cx="11480800" cy="5105400"/>
          </a:xfrm>
          <a:solidFill>
            <a:schemeClr val="tx2">
              <a:alpha val="0"/>
            </a:schemeClr>
          </a:solidFill>
          <a:effectLst>
            <a:softEdge rad="31750"/>
          </a:effectLst>
        </p:spPr>
        <p:txBody>
          <a:bodyPr lIns="137160" tIns="109728" rtlCol="0"/>
          <a:lstStyle>
            <a:lvl1pPr>
              <a:spcBef>
                <a:spcPts val="1500"/>
              </a:spcBef>
              <a:defRPr sz="2200" b="1" baseline="0">
                <a:solidFill>
                  <a:srgbClr val="FFCC00"/>
                </a:solidFill>
              </a:defRPr>
            </a:lvl1pPr>
            <a:lvl3pPr marL="1200150" indent="-285750">
              <a:buFont typeface="Arial" panose="020B0604020202020204" pitchFamily="34" charset="0"/>
              <a:buChar char="•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BEDE8-48CE-CBB9-9DB7-75F660E8C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6976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 cstate="screen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11430000" cy="457200"/>
          </a:xfrm>
        </p:spPr>
        <p:txBody>
          <a:bodyPr/>
          <a:lstStyle>
            <a:lvl1pPr algn="ctr">
              <a:defRPr sz="2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143000"/>
            <a:ext cx="11480800" cy="5105400"/>
          </a:xfrm>
          <a:solidFill>
            <a:schemeClr val="tx2">
              <a:alpha val="0"/>
            </a:schemeClr>
          </a:solidFill>
          <a:effectLst>
            <a:glow rad="127000">
              <a:schemeClr val="bg1">
                <a:alpha val="19000"/>
              </a:schemeClr>
            </a:glow>
            <a:softEdge rad="50800"/>
          </a:effectLst>
        </p:spPr>
        <p:txBody>
          <a:bodyPr lIns="182880" tIns="91440" bIns="45720"/>
          <a:lstStyle>
            <a:lvl1pPr>
              <a:spcBef>
                <a:spcPts val="1000"/>
              </a:spcBef>
              <a:defRPr sz="2000" b="1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>
              <a:defRPr sz="16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553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954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 cstate="screen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2057401"/>
            <a:ext cx="9652000" cy="1470025"/>
          </a:xfrm>
        </p:spPr>
        <p:txBody>
          <a:bodyPr/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56000" y="3657600"/>
            <a:ext cx="8534400" cy="1752600"/>
          </a:xfrm>
        </p:spPr>
        <p:txBody>
          <a:bodyPr/>
          <a:lstStyle>
            <a:lvl1pPr marL="0" indent="0" algn="r">
              <a:buNone/>
              <a:defRPr>
                <a:solidFill>
                  <a:srgbClr val="FFFFCC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5258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6400" y="1600200"/>
            <a:ext cx="56388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600200"/>
            <a:ext cx="56388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846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94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8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802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1">
          <a:blip r:embed="rId2" cstate="screen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86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screen">
            <a:lum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43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3200" y="152400"/>
            <a:ext cx="10363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600200"/>
            <a:ext cx="114808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10024774" y="6477000"/>
            <a:ext cx="1970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Virtual Fox Fest 2022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140FDE8-376E-E1FB-4A0E-785F40667D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372" y="6248400"/>
            <a:ext cx="502227" cy="502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62" r:id="rId4"/>
    <p:sldLayoutId id="2147483655" r:id="rId5"/>
    <p:sldLayoutId id="2147483656" r:id="rId6"/>
    <p:sldLayoutId id="2147483657" r:id="rId7"/>
    <p:sldLayoutId id="2147483658" r:id="rId8"/>
    <p:sldLayoutId id="2147483663" r:id="rId9"/>
    <p:sldLayoutId id="2147483659" r:id="rId10"/>
    <p:sldLayoutId id="2147483660" r:id="rId11"/>
    <p:sldLayoutId id="2147483664" r:id="rId12"/>
  </p:sldLayoutIdLst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Times New Roman" pitchFamily="18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st-wind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github.com/RickStrahl/VirtualFoxFest2022-FoxProDotnet" TargetMode="External"/><Relationship Id="rId4" Type="http://schemas.openxmlformats.org/officeDocument/2006/relationships/hyperlink" Target="http://www.west-wind.com/weblo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ebconnection.west-wind.com/docs/_4c10w1prc.htm" TargetMode="External"/><Relationship Id="rId2" Type="http://schemas.openxmlformats.org/officeDocument/2006/relationships/hyperlink" Target="https://webconnection.west-wind.com/docs/_2ql0tv6k4.htm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RickStrahl/wwMongoDb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mailto:rstrahl@west-wind.com" TargetMode="External"/><Relationship Id="rId3" Type="http://schemas.openxmlformats.org/officeDocument/2006/relationships/hyperlink" Target="https://twitter.com/rickstrahl" TargetMode="External"/><Relationship Id="rId7" Type="http://schemas.openxmlformats.org/officeDocument/2006/relationships/hyperlink" Target="https://github.com/RickStrahl" TargetMode="External"/><Relationship Id="rId2" Type="http://schemas.openxmlformats.org/officeDocument/2006/relationships/hyperlink" Target="https://github.com/RickStrahl/VirtualFoxFest2022-FoxProDotnet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support.west-wind.com/" TargetMode="External"/><Relationship Id="rId5" Type="http://schemas.openxmlformats.org/officeDocument/2006/relationships/hyperlink" Target="https://west-wind.com/wconnect/weblog/" TargetMode="External"/><Relationship Id="rId4" Type="http://schemas.openxmlformats.org/officeDocument/2006/relationships/hyperlink" Target="https://weblog.west-wind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ckStrahl/wwDotnetBridge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97627" y="1981200"/>
            <a:ext cx="7772400" cy="1828800"/>
          </a:xfrm>
        </p:spPr>
        <p:txBody>
          <a:bodyPr/>
          <a:lstStyle/>
          <a:p>
            <a:pPr eaLnBrk="1" hangingPunct="1"/>
            <a:r>
              <a:rPr lang="en-US" dirty="0"/>
              <a:t>Revisiting modern .NET for the FoxPro Interop Developer</a:t>
            </a:r>
            <a:endParaRPr lang="en-US" sz="2000" dirty="0">
              <a:solidFill>
                <a:srgbClr val="FFFFCC"/>
              </a:solidFill>
            </a:endParaRPr>
          </a:p>
        </p:txBody>
      </p:sp>
      <p:sp>
        <p:nvSpPr>
          <p:cNvPr id="2051" name="Rectangle 4"/>
          <p:cNvSpPr>
            <a:spLocks noChangeArrowheads="1"/>
          </p:cNvSpPr>
          <p:nvPr/>
        </p:nvSpPr>
        <p:spPr bwMode="auto">
          <a:xfrm>
            <a:off x="2362200" y="4038600"/>
            <a:ext cx="72390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2000" dirty="0">
                <a:latin typeface="Verdana" pitchFamily="34" charset="0"/>
              </a:rPr>
              <a:t>Rick Strahl</a:t>
            </a: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2000" dirty="0">
                <a:latin typeface="Verdana" pitchFamily="34" charset="0"/>
              </a:rPr>
              <a:t>West Wind Technologies</a:t>
            </a: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2000" dirty="0">
                <a:latin typeface="Verdana" pitchFamily="34" charset="0"/>
                <a:hlinkClick r:id="rId3"/>
              </a:rPr>
              <a:t>www.west-wind.com</a:t>
            </a:r>
            <a:endParaRPr lang="en-US" sz="2000" dirty="0">
              <a:latin typeface="Verdana" pitchFamily="34" charset="0"/>
            </a:endParaRP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2000" dirty="0">
                <a:latin typeface="Verdana" pitchFamily="34" charset="0"/>
                <a:hlinkClick r:id="rId4"/>
              </a:rPr>
              <a:t>www.west-wind.com/weblog</a:t>
            </a:r>
            <a:endParaRPr lang="en-US" sz="2000" dirty="0">
              <a:latin typeface="Verdana" pitchFamily="34" charset="0"/>
            </a:endParaRP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endParaRPr lang="en-US" sz="2000" dirty="0">
              <a:latin typeface="Verdana" pitchFamily="34" charset="0"/>
            </a:endParaRP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1400" dirty="0">
                <a:latin typeface="Verdana" pitchFamily="34" charset="0"/>
              </a:rPr>
              <a:t>Session materials</a:t>
            </a:r>
            <a:r>
              <a:rPr lang="en-US" dirty="0">
                <a:latin typeface="Verdana" pitchFamily="34" charset="0"/>
              </a:rPr>
              <a:t>:</a:t>
            </a: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1400" dirty="0">
                <a:hlinkClick r:id="rId5"/>
              </a:rPr>
              <a:t>https://github.com/RickStrahl/VirtualFoxFest2022-FoxProDotnet</a:t>
            </a:r>
            <a:endParaRPr lang="en-US" sz="1200" dirty="0"/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endParaRPr lang="en-US" dirty="0">
              <a:latin typeface="Verdana" pitchFamily="34" charset="0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0306A1C7-DD80-18E3-D981-3D66D4130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2450" y="2346613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1AC2A7-AC9F-5363-709B-6A51573A5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48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78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A4CB4-94CD-AD08-489C-0048DB276D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.NET Projects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31A9D58-B50B-77E7-8B2A-5682AE2E2F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.NET Tooling has changed a lot in recent years!</a:t>
            </a:r>
          </a:p>
        </p:txBody>
      </p:sp>
    </p:spTree>
    <p:extLst>
      <p:ext uri="{BB962C8B-B14F-4D97-AF65-F5344CB8AC3E}">
        <p14:creationId xmlns:p14="http://schemas.microsoft.com/office/powerpoint/2010/main" val="261386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44CAA-68CB-2F19-C672-9553443F2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876300"/>
            <a:ext cx="11480800" cy="5105400"/>
          </a:xfrm>
        </p:spPr>
        <p:txBody>
          <a:bodyPr/>
          <a:lstStyle/>
          <a:p>
            <a:r>
              <a:rPr lang="en-US" sz="2000" dirty="0"/>
              <a:t>Command Line Build Tools</a:t>
            </a:r>
          </a:p>
          <a:p>
            <a:pPr lvl="1"/>
            <a:r>
              <a:rPr lang="en-US" sz="1600" dirty="0"/>
              <a:t>You can now integrate .NET projects from any environment</a:t>
            </a:r>
          </a:p>
          <a:p>
            <a:pPr lvl="1"/>
            <a:r>
              <a:rPr lang="en-US" sz="1600" dirty="0"/>
              <a:t>Using the </a:t>
            </a:r>
            <a:r>
              <a:rPr lang="en-US" sz="2000" b="1" dirty="0">
                <a:latin typeface="Consolas" panose="020B0609020204030204" pitchFamily="49" charset="0"/>
              </a:rPr>
              <a:t>dotnet</a:t>
            </a:r>
            <a:r>
              <a:rPr lang="en-US" sz="1600" dirty="0"/>
              <a:t> SDK tool </a:t>
            </a:r>
          </a:p>
          <a:p>
            <a:r>
              <a:rPr lang="en-US" sz="2000" dirty="0"/>
              <a:t>You can use any Editor and CLI Tools</a:t>
            </a:r>
          </a:p>
          <a:p>
            <a:pPr lvl="1"/>
            <a:r>
              <a:rPr lang="en-US" sz="1600" dirty="0"/>
              <a:t>Command Line tools can be integrated from anywhere</a:t>
            </a:r>
          </a:p>
          <a:p>
            <a:pPr lvl="1"/>
            <a:r>
              <a:rPr lang="en-US" sz="1600" dirty="0"/>
              <a:t>Generic </a:t>
            </a:r>
            <a:r>
              <a:rPr lang="en-US" sz="1600" dirty="0" err="1"/>
              <a:t>OmniSharp</a:t>
            </a:r>
            <a:r>
              <a:rPr lang="en-US" sz="1600" dirty="0"/>
              <a:t> tool is integrated into many Editors</a:t>
            </a:r>
          </a:p>
          <a:p>
            <a:pPr lvl="1"/>
            <a:r>
              <a:rPr lang="en-US" sz="1600" dirty="0"/>
              <a:t>You can use simple editors like VS Code + Command Line</a:t>
            </a:r>
          </a:p>
          <a:p>
            <a:r>
              <a:rPr lang="en-US" sz="2000" dirty="0"/>
              <a:t>SDK Tool provide Project Services</a:t>
            </a:r>
          </a:p>
          <a:p>
            <a:pPr lvl="1"/>
            <a:r>
              <a:rPr lang="en-US" sz="1600" dirty="0"/>
              <a:t>Create new Projects</a:t>
            </a:r>
          </a:p>
          <a:p>
            <a:pPr lvl="1"/>
            <a:r>
              <a:rPr lang="en-US" sz="1600" dirty="0"/>
              <a:t>Add </a:t>
            </a:r>
            <a:r>
              <a:rPr lang="en-US" sz="1600" b="1" dirty="0"/>
              <a:t>NuGet Packages </a:t>
            </a:r>
            <a:r>
              <a:rPr lang="en-US" sz="1600" dirty="0"/>
              <a:t>(dependencies) to Projects</a:t>
            </a:r>
          </a:p>
          <a:p>
            <a:pPr lvl="1"/>
            <a:r>
              <a:rPr lang="en-US" sz="1600" dirty="0"/>
              <a:t>Compile and Error output, run Tests</a:t>
            </a:r>
          </a:p>
          <a:p>
            <a:pPr lvl="1"/>
            <a:r>
              <a:rPr lang="en-US" sz="1600" dirty="0"/>
              <a:t>Build output assemblies</a:t>
            </a:r>
          </a:p>
          <a:p>
            <a:r>
              <a:rPr lang="en-US" sz="2000" dirty="0"/>
              <a:t>Visual Studio is still most productive</a:t>
            </a:r>
          </a:p>
          <a:p>
            <a:pPr lvl="1"/>
            <a:r>
              <a:rPr lang="en-US" sz="1600" dirty="0"/>
              <a:t>Huge development environment, but more focused</a:t>
            </a:r>
          </a:p>
          <a:p>
            <a:pPr lvl="1"/>
            <a:r>
              <a:rPr lang="en-US" sz="1600" dirty="0"/>
              <a:t>Smooth UI integration of tools</a:t>
            </a:r>
          </a:p>
          <a:p>
            <a:pPr lvl="1"/>
            <a:r>
              <a:rPr lang="en-US" sz="1600" dirty="0"/>
              <a:t>Best choice for Debugging components from FoxPro</a:t>
            </a:r>
          </a:p>
          <a:p>
            <a:pPr marL="457200" lvl="1" indent="0">
              <a:buNone/>
            </a:pPr>
            <a:r>
              <a:rPr lang="en-US" sz="1600" dirty="0"/>
              <a:t>	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5B87FD9-370F-8065-DD70-23CE36517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Component Development</a:t>
            </a:r>
          </a:p>
        </p:txBody>
      </p:sp>
    </p:spTree>
    <p:extLst>
      <p:ext uri="{BB962C8B-B14F-4D97-AF65-F5344CB8AC3E}">
        <p14:creationId xmlns:p14="http://schemas.microsoft.com/office/powerpoint/2010/main" val="72284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926E14D-54E2-4F40-7FF2-7CF0CB4C1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052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6CC590C-12D6-318B-8EDD-918A6C2AB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Fixing up the Project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44F59B-6126-5B11-ED50-05CC42FF5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6085"/>
            <a:ext cx="12192000" cy="51383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68A25C-AC6E-ECE3-9114-4DA12EE0A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654" y="859805"/>
            <a:ext cx="12192000" cy="51383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263671-9519-2104-3320-E5ACC6CBB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98" y="778769"/>
            <a:ext cx="12192000" cy="536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07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2F7EBC-B907-C4CE-9AE1-80BC84432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" y="914400"/>
            <a:ext cx="11480800" cy="5105400"/>
          </a:xfrm>
        </p:spPr>
        <p:txBody>
          <a:bodyPr/>
          <a:lstStyle/>
          <a:p>
            <a:r>
              <a:rPr lang="en-US" sz="1800" dirty="0"/>
              <a:t>NuGet Package Manager</a:t>
            </a:r>
          </a:p>
          <a:p>
            <a:pPr lvl="1"/>
            <a:r>
              <a:rPr lang="en-US" sz="1400" dirty="0"/>
              <a:t>Public Repository</a:t>
            </a:r>
          </a:p>
          <a:p>
            <a:pPr lvl="1"/>
            <a:r>
              <a:rPr lang="en-US" sz="1400" dirty="0"/>
              <a:t>1000’s of packages available</a:t>
            </a:r>
          </a:p>
          <a:p>
            <a:pPr lvl="1"/>
            <a:r>
              <a:rPr lang="en-US" sz="1400" dirty="0"/>
              <a:t>Install from Internet</a:t>
            </a:r>
          </a:p>
          <a:p>
            <a:r>
              <a:rPr lang="en-US" sz="1800" dirty="0"/>
              <a:t>NuGet Packages</a:t>
            </a:r>
          </a:p>
          <a:p>
            <a:pPr lvl="1"/>
            <a:r>
              <a:rPr lang="en-US" sz="1400" dirty="0"/>
              <a:t>Self-contained Package</a:t>
            </a:r>
          </a:p>
          <a:p>
            <a:pPr lvl="1"/>
            <a:r>
              <a:rPr lang="en-US" sz="1400" dirty="0"/>
              <a:t>Contains primary DLL(s)</a:t>
            </a:r>
          </a:p>
          <a:p>
            <a:pPr lvl="1"/>
            <a:r>
              <a:rPr lang="en-US" sz="1400" dirty="0"/>
              <a:t>Auto installed and referenced</a:t>
            </a:r>
          </a:p>
          <a:p>
            <a:r>
              <a:rPr lang="en-US" sz="1800" dirty="0"/>
              <a:t>Dependency Trees</a:t>
            </a:r>
          </a:p>
          <a:p>
            <a:pPr lvl="1"/>
            <a:r>
              <a:rPr lang="en-US" sz="1400" dirty="0"/>
              <a:t>Packages can reference others</a:t>
            </a:r>
          </a:p>
          <a:p>
            <a:pPr lvl="1"/>
            <a:r>
              <a:rPr lang="en-US" sz="1400" dirty="0"/>
              <a:t>Transients are auto-installed</a:t>
            </a:r>
          </a:p>
          <a:p>
            <a:pPr lvl="1"/>
            <a:r>
              <a:rPr lang="en-US" sz="1400" dirty="0"/>
              <a:t>Versioned and updatable</a:t>
            </a:r>
          </a:p>
          <a:p>
            <a:r>
              <a:rPr lang="en-US" sz="1800" dirty="0"/>
              <a:t>Easy to add to project</a:t>
            </a:r>
          </a:p>
          <a:p>
            <a:pPr lvl="1"/>
            <a:r>
              <a:rPr lang="en-US" sz="1400" dirty="0"/>
              <a:t>dotnet add package </a:t>
            </a:r>
          </a:p>
          <a:p>
            <a:pPr lvl="1"/>
            <a:r>
              <a:rPr lang="en-US" sz="1400" dirty="0"/>
              <a:t>IDEs have UI Package Managers</a:t>
            </a:r>
          </a:p>
          <a:p>
            <a:pPr marL="0" indent="0">
              <a:buNone/>
            </a:pPr>
            <a:r>
              <a:rPr lang="en-US" sz="1800" dirty="0"/>
              <a:t>	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F5BBEF-0228-A3D3-D76B-AF4B856BC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152400"/>
            <a:ext cx="10363200" cy="457200"/>
          </a:xfrm>
        </p:spPr>
        <p:txBody>
          <a:bodyPr/>
          <a:lstStyle/>
          <a:p>
            <a:r>
              <a:rPr lang="en-US" sz="1800" dirty="0"/>
              <a:t>Adding NuGet Dependencies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9F0D07F-3576-3638-93B3-8E922313C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0"/>
            <a:ext cx="8424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24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E03DBC-B31C-2349-95A4-DCDBA2F51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990600"/>
            <a:ext cx="11480800" cy="5105400"/>
          </a:xfrm>
        </p:spPr>
        <p:txBody>
          <a:bodyPr/>
          <a:lstStyle/>
          <a:p>
            <a:r>
              <a:rPr lang="en-US" sz="2400" dirty="0"/>
              <a:t>VS Code</a:t>
            </a:r>
          </a:p>
          <a:p>
            <a:pPr lvl="1"/>
            <a:r>
              <a:rPr lang="en-US" dirty="0"/>
              <a:t>Light weight editor</a:t>
            </a:r>
          </a:p>
          <a:p>
            <a:pPr lvl="1"/>
            <a:r>
              <a:rPr lang="en-US" dirty="0"/>
              <a:t>Lots of built in syntaxes</a:t>
            </a:r>
          </a:p>
          <a:p>
            <a:pPr lvl="1"/>
            <a:r>
              <a:rPr lang="en-US" dirty="0"/>
              <a:t>C# and .NET Support </a:t>
            </a:r>
          </a:p>
          <a:p>
            <a:r>
              <a:rPr lang="en-US" sz="2400" dirty="0"/>
              <a:t>For Interop</a:t>
            </a:r>
          </a:p>
          <a:p>
            <a:pPr lvl="1"/>
            <a:r>
              <a:rPr lang="en-US" dirty="0"/>
              <a:t>Modify project target to </a:t>
            </a:r>
            <a:r>
              <a:rPr lang="en-US" b="1" dirty="0"/>
              <a:t>net472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Remove implicit namespaces</a:t>
            </a:r>
          </a:p>
          <a:p>
            <a:pPr lvl="1"/>
            <a:r>
              <a:rPr lang="en-US" dirty="0"/>
              <a:t>Remove nullability support</a:t>
            </a:r>
          </a:p>
          <a:p>
            <a:pPr lvl="1"/>
            <a:r>
              <a:rPr lang="en-US" dirty="0"/>
              <a:t>Change class to class syntax</a:t>
            </a:r>
          </a:p>
          <a:p>
            <a:r>
              <a:rPr lang="en-US" sz="2400" dirty="0"/>
              <a:t>Command Line to Build</a:t>
            </a:r>
          </a:p>
          <a:p>
            <a:pPr lvl="1"/>
            <a:r>
              <a:rPr lang="en-US" dirty="0"/>
              <a:t>Use CL to create and build project</a:t>
            </a:r>
          </a:p>
          <a:p>
            <a:pPr lvl="1"/>
            <a:r>
              <a:rPr lang="en-US" dirty="0"/>
              <a:t>Add NuGet packages</a:t>
            </a:r>
          </a:p>
          <a:p>
            <a:pPr lvl="1"/>
            <a:r>
              <a:rPr lang="en-US" dirty="0"/>
              <a:t>Build and Output .NET DLL</a:t>
            </a:r>
          </a:p>
          <a:p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8F6CD5-FCED-E926-6506-713651C0F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 VS Code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04C940-4928-E4C9-C460-29FF78930A2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4824" y="0"/>
            <a:ext cx="6207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75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A8F4FA-490C-53E3-E035-B4698E817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" y="788773"/>
            <a:ext cx="11480800" cy="5105400"/>
          </a:xfrm>
        </p:spPr>
        <p:txBody>
          <a:bodyPr/>
          <a:lstStyle/>
          <a:p>
            <a:r>
              <a:rPr lang="en-US" sz="1800" dirty="0"/>
              <a:t>Visual Studio: Still Huge</a:t>
            </a:r>
          </a:p>
          <a:p>
            <a:pPr lvl="1"/>
            <a:r>
              <a:rPr lang="en-US" sz="1400" dirty="0"/>
              <a:t>Large, but more focused</a:t>
            </a:r>
          </a:p>
          <a:p>
            <a:pPr lvl="1"/>
            <a:r>
              <a:rPr lang="en-US" sz="1400" dirty="0"/>
              <a:t>Free Community Edition (fully functional Pro)</a:t>
            </a:r>
          </a:p>
          <a:p>
            <a:r>
              <a:rPr lang="en-US" sz="1800" dirty="0"/>
              <a:t>Create New .NET Project</a:t>
            </a:r>
          </a:p>
          <a:p>
            <a:pPr lvl="1"/>
            <a:r>
              <a:rPr lang="en-US" sz="1400" b="1" dirty="0"/>
              <a:t>C# Class Library </a:t>
            </a:r>
            <a:r>
              <a:rPr lang="en-US" sz="1400" dirty="0"/>
              <a:t>for .NET Core/Standard</a:t>
            </a:r>
          </a:p>
          <a:p>
            <a:pPr lvl="1"/>
            <a:r>
              <a:rPr lang="en-US" sz="1400" dirty="0"/>
              <a:t>Target </a:t>
            </a:r>
            <a:r>
              <a:rPr lang="en-US" sz="1400" b="1" dirty="0"/>
              <a:t>.NET Standard 2.0</a:t>
            </a:r>
          </a:p>
          <a:p>
            <a:r>
              <a:rPr lang="en-US" sz="1800" dirty="0"/>
              <a:t>Modify Project</a:t>
            </a:r>
          </a:p>
          <a:p>
            <a:pPr lvl="1"/>
            <a:r>
              <a:rPr lang="en-US" sz="1400" dirty="0"/>
              <a:t>Change </a:t>
            </a:r>
            <a:r>
              <a:rPr lang="en-US" sz="1400" b="1" dirty="0" err="1"/>
              <a:t>TargetFramework</a:t>
            </a:r>
            <a:endParaRPr lang="en-US" sz="1400" b="1" dirty="0"/>
          </a:p>
          <a:p>
            <a:pPr lvl="1"/>
            <a:r>
              <a:rPr lang="en-US" sz="1400" dirty="0"/>
              <a:t>Change to: </a:t>
            </a:r>
            <a:r>
              <a:rPr lang="en-US" sz="1400" b="1" dirty="0"/>
              <a:t>net472</a:t>
            </a:r>
          </a:p>
          <a:p>
            <a:r>
              <a:rPr lang="en-US" sz="1800" dirty="0"/>
              <a:t>Create your .NET Class</a:t>
            </a:r>
          </a:p>
          <a:p>
            <a:pPr lvl="1"/>
            <a:r>
              <a:rPr lang="en-US" sz="1400" dirty="0"/>
              <a:t>Rename or remove </a:t>
            </a:r>
            <a:r>
              <a:rPr lang="en-US" sz="1400" b="1" dirty="0"/>
              <a:t>Class1.cs</a:t>
            </a:r>
          </a:p>
          <a:p>
            <a:pPr lvl="1"/>
            <a:r>
              <a:rPr lang="en-US" sz="1400" dirty="0"/>
              <a:t>Use descriptive class name</a:t>
            </a:r>
          </a:p>
          <a:p>
            <a:pPr lvl="1"/>
            <a:r>
              <a:rPr lang="en-US" sz="1400" dirty="0"/>
              <a:t>Referenced from Fox: </a:t>
            </a:r>
            <a:r>
              <a:rPr lang="en-US" sz="1400" b="1" dirty="0" err="1"/>
              <a:t>namespace.class</a:t>
            </a:r>
            <a:endParaRPr lang="en-US" sz="1400" b="1" dirty="0"/>
          </a:p>
          <a:p>
            <a:pPr lvl="1"/>
            <a:r>
              <a:rPr lang="en-US" sz="1400" dirty="0"/>
              <a:t>Don’t use same namespace as class!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F59C91-C5DA-0DE0-C3D8-CE0240EE1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Create a Project in Visual Studio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37198D-66FA-4EB8-55C6-12CBEA7EA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5175" y="0"/>
            <a:ext cx="6959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92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E7E744-E39A-67F6-5E37-BFF92E1982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Why a Test Project?</a:t>
            </a:r>
          </a:p>
          <a:p>
            <a:pPr lvl="1"/>
            <a:r>
              <a:rPr lang="en-US" sz="1600" dirty="0" err="1"/>
              <a:t>Classlibrary</a:t>
            </a:r>
            <a:r>
              <a:rPr lang="en-US" sz="1600" dirty="0"/>
              <a:t> can’t be run directly</a:t>
            </a:r>
          </a:p>
          <a:p>
            <a:pPr lvl="1"/>
            <a:r>
              <a:rPr lang="en-US" sz="1600" dirty="0"/>
              <a:t>Easy to test many methods</a:t>
            </a:r>
          </a:p>
          <a:p>
            <a:pPr lvl="1"/>
            <a:r>
              <a:rPr lang="en-US" sz="1600" dirty="0"/>
              <a:t>Great for debugging</a:t>
            </a:r>
          </a:p>
          <a:p>
            <a:pPr lvl="1"/>
            <a:r>
              <a:rPr lang="en-US" sz="1600" dirty="0"/>
              <a:t>Good usage documentation</a:t>
            </a:r>
          </a:p>
          <a:p>
            <a:r>
              <a:rPr lang="en-US" sz="2000" dirty="0"/>
              <a:t>Create Test Project</a:t>
            </a:r>
          </a:p>
          <a:p>
            <a:pPr lvl="1"/>
            <a:r>
              <a:rPr lang="en-US" sz="1600" dirty="0"/>
              <a:t>Add a new C# </a:t>
            </a:r>
            <a:r>
              <a:rPr lang="en-US" sz="1600" dirty="0" err="1"/>
              <a:t>MsTest</a:t>
            </a:r>
            <a:r>
              <a:rPr lang="en-US" sz="1600" dirty="0"/>
              <a:t> Project</a:t>
            </a:r>
          </a:p>
          <a:p>
            <a:pPr lvl="1"/>
            <a:r>
              <a:rPr lang="en-US" sz="1600" dirty="0"/>
              <a:t>Target lowest version available (net50)</a:t>
            </a:r>
          </a:p>
          <a:p>
            <a:pPr lvl="1"/>
            <a:r>
              <a:rPr lang="en-US" sz="1600" dirty="0"/>
              <a:t>Add a project reference to </a:t>
            </a:r>
            <a:r>
              <a:rPr lang="en-US" sz="1600" dirty="0" err="1"/>
              <a:t>Classlibrary</a:t>
            </a:r>
            <a:endParaRPr lang="en-US" sz="1600" dirty="0"/>
          </a:p>
          <a:p>
            <a:pPr lvl="1"/>
            <a:r>
              <a:rPr lang="en-US" sz="1600" dirty="0"/>
              <a:t>Rename or delete Class1.cs</a:t>
            </a:r>
          </a:p>
          <a:p>
            <a:pPr lvl="1"/>
            <a:r>
              <a:rPr lang="en-US" sz="1600" dirty="0"/>
              <a:t>Create your Test class</a:t>
            </a:r>
          </a:p>
          <a:p>
            <a:pPr lvl="1"/>
            <a:r>
              <a:rPr lang="en-US" sz="1600" dirty="0"/>
              <a:t>Use </a:t>
            </a:r>
            <a:r>
              <a:rPr lang="en-US" sz="1600" dirty="0">
                <a:latin typeface="Consolas" panose="020B0609020204030204" pitchFamily="49" charset="0"/>
              </a:rPr>
              <a:t>[</a:t>
            </a:r>
            <a:r>
              <a:rPr lang="en-US" sz="1600" dirty="0" err="1">
                <a:latin typeface="Consolas" panose="020B0609020204030204" pitchFamily="49" charset="0"/>
              </a:rPr>
              <a:t>TestClass</a:t>
            </a:r>
            <a:r>
              <a:rPr lang="en-US" sz="1600" dirty="0">
                <a:latin typeface="Consolas" panose="020B0609020204030204" pitchFamily="49" charset="0"/>
              </a:rPr>
              <a:t>]</a:t>
            </a:r>
            <a:r>
              <a:rPr lang="en-US" sz="1600" dirty="0"/>
              <a:t> and </a:t>
            </a:r>
            <a:r>
              <a:rPr lang="en-US" sz="1600" dirty="0">
                <a:latin typeface="Consolas" panose="020B0609020204030204" pitchFamily="49" charset="0"/>
              </a:rPr>
              <a:t>[</a:t>
            </a:r>
            <a:r>
              <a:rPr lang="en-US" sz="1600" dirty="0" err="1">
                <a:latin typeface="Consolas" panose="020B0609020204030204" pitchFamily="49" charset="0"/>
              </a:rPr>
              <a:t>TestMethod</a:t>
            </a:r>
            <a:r>
              <a:rPr lang="en-US" sz="1600" dirty="0">
                <a:latin typeface="Consolas" panose="020B0609020204030204" pitchFamily="49" charset="0"/>
              </a:rPr>
              <a:t>]</a:t>
            </a:r>
          </a:p>
          <a:p>
            <a:pPr lvl="1"/>
            <a:r>
              <a:rPr lang="en-US" sz="1600" dirty="0">
                <a:latin typeface="+mj-lt"/>
              </a:rPr>
              <a:t>Asserts to verify logic</a:t>
            </a:r>
          </a:p>
          <a:p>
            <a:pPr lvl="1"/>
            <a:r>
              <a:rPr lang="en-US" sz="1600" dirty="0">
                <a:latin typeface="+mj-lt"/>
              </a:rPr>
              <a:t>Exceptions fail tests</a:t>
            </a:r>
          </a:p>
          <a:p>
            <a:r>
              <a:rPr lang="en-US" sz="2000" dirty="0">
                <a:latin typeface="+mj-lt"/>
              </a:rPr>
              <a:t>Run Tests</a:t>
            </a:r>
          </a:p>
          <a:p>
            <a:pPr lvl="1"/>
            <a:r>
              <a:rPr lang="en-US" sz="1600" dirty="0">
                <a:latin typeface="+mj-lt"/>
              </a:rPr>
              <a:t>In the IDE</a:t>
            </a:r>
          </a:p>
          <a:p>
            <a:pPr lvl="1"/>
            <a:r>
              <a:rPr lang="en-US" sz="1600" dirty="0">
                <a:latin typeface="+mj-lt"/>
              </a:rPr>
              <a:t>From Command Line (</a:t>
            </a:r>
            <a:r>
              <a:rPr lang="en-US" sz="1600" b="1" dirty="0">
                <a:latin typeface="Consolas" panose="020B0609020204030204" pitchFamily="49" charset="0"/>
              </a:rPr>
              <a:t>dotnet test</a:t>
            </a:r>
            <a:r>
              <a:rPr lang="en-US" sz="1600" dirty="0">
                <a:latin typeface="+mj-lt"/>
              </a:rPr>
              <a:t>)</a:t>
            </a:r>
          </a:p>
          <a:p>
            <a:endParaRPr lang="en-US" sz="2000" dirty="0">
              <a:latin typeface="Consolas" panose="020B0609020204030204" pitchFamily="49" charset="0"/>
            </a:endParaRPr>
          </a:p>
          <a:p>
            <a:pPr lvl="1"/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15F913-2D20-1490-3CD6-8D7761D38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Test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BFAC5E-065B-A992-E922-145A644A4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0"/>
            <a:ext cx="6324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80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1E37E5-92D8-3417-6AED-5716DCEC8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" y="914400"/>
            <a:ext cx="11836400" cy="5105400"/>
          </a:xfrm>
        </p:spPr>
        <p:txBody>
          <a:bodyPr/>
          <a:lstStyle/>
          <a:p>
            <a:r>
              <a:rPr lang="en-US" sz="2000" dirty="0"/>
              <a:t>Recommend Visual Studio</a:t>
            </a:r>
          </a:p>
          <a:p>
            <a:r>
              <a:rPr lang="en-US" sz="2000" dirty="0"/>
              <a:t>Use Debug Launch Profiles</a:t>
            </a:r>
          </a:p>
          <a:p>
            <a:r>
              <a:rPr lang="en-US" sz="2000" dirty="0"/>
              <a:t>Set Mode to Executable</a:t>
            </a:r>
          </a:p>
          <a:p>
            <a:r>
              <a:rPr lang="en-US" sz="2000" dirty="0"/>
              <a:t>Specify VFP9.exe as start</a:t>
            </a:r>
          </a:p>
          <a:p>
            <a:r>
              <a:rPr lang="en-US" sz="2000" dirty="0"/>
              <a:t>Start Debug in Visual Studio</a:t>
            </a:r>
          </a:p>
          <a:p>
            <a:r>
              <a:rPr lang="en-US" sz="2000" dirty="0"/>
              <a:t>Run your test code that</a:t>
            </a:r>
            <a:br>
              <a:rPr lang="en-US" sz="2000" dirty="0"/>
            </a:br>
            <a:r>
              <a:rPr lang="en-US" sz="2000" dirty="0"/>
              <a:t>calls the .NET component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Code stops on breakpoint</a:t>
            </a:r>
          </a:p>
          <a:p>
            <a:r>
              <a:rPr lang="en-US" sz="2000" dirty="0"/>
              <a:t>You can then step through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DC66DB-8813-1E54-7177-B48C87E2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(1)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C364CD-245A-F499-16DD-5B6C583ED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286" y="609600"/>
            <a:ext cx="7485714" cy="48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02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AB28FC8-3094-4E37-9B4B-5D17AC1AD4A7}"/>
              </a:ext>
            </a:extLst>
          </p:cNvPr>
          <p:cNvSpPr txBox="1">
            <a:spLocks/>
          </p:cNvSpPr>
          <p:nvPr/>
        </p:nvSpPr>
        <p:spPr bwMode="auto">
          <a:xfrm>
            <a:off x="457200" y="76200"/>
            <a:ext cx="7029450" cy="4952999"/>
          </a:xfrm>
          <a:prstGeom prst="rect">
            <a:avLst/>
          </a:prstGeom>
          <a:solidFill>
            <a:schemeClr val="tx2">
              <a:alpha val="0"/>
            </a:schemeClr>
          </a:solidFill>
          <a:ln>
            <a:noFill/>
          </a:ln>
          <a:effectLst>
            <a:softEdge rad="508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0" fontAlgn="base" hangingPunct="0">
              <a:spcBef>
                <a:spcPts val="1000"/>
              </a:spcBef>
              <a:spcAft>
                <a:spcPct val="0"/>
              </a:spcAft>
              <a:buChar char="•"/>
              <a:defRPr sz="2000" b="1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j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j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</a:pPr>
            <a:r>
              <a:rPr lang="en-US" sz="3600" kern="0">
                <a:solidFill>
                  <a:schemeClr val="tx1">
                    <a:lumMod val="95000"/>
                  </a:schemeClr>
                </a:solidFill>
              </a:rPr>
              <a:t>Rick Strahl</a:t>
            </a:r>
          </a:p>
          <a:p>
            <a:pPr marL="0" indent="0">
              <a:lnSpc>
                <a:spcPct val="90000"/>
              </a:lnSpc>
              <a:buFontTx/>
              <a:buNone/>
            </a:pPr>
            <a:r>
              <a:rPr lang="en-US" sz="1400" kern="0">
                <a:solidFill>
                  <a:srgbClr val="FFFFCC"/>
                </a:solidFill>
              </a:rPr>
              <a:t>Big Kahuna &amp; Janitor</a:t>
            </a:r>
            <a:br>
              <a:rPr lang="en-US" sz="1400" kern="0">
                <a:solidFill>
                  <a:srgbClr val="FFFFCC"/>
                </a:solidFill>
              </a:rPr>
            </a:br>
            <a:r>
              <a:rPr lang="en-US" sz="1400" i="1" kern="0">
                <a:solidFill>
                  <a:srgbClr val="FFFFCC"/>
                </a:solidFill>
              </a:rPr>
              <a:t>West Wind Technologies </a:t>
            </a:r>
            <a:br>
              <a:rPr lang="en-US" sz="1500" i="1" kern="0"/>
            </a:br>
            <a:endParaRPr lang="en-US" sz="1500" i="1" kern="0"/>
          </a:p>
          <a:p>
            <a:pPr>
              <a:lnSpc>
                <a:spcPct val="90000"/>
              </a:lnSpc>
            </a:pPr>
            <a:r>
              <a:rPr lang="en-US" sz="1500" kern="0"/>
              <a:t>Author and Speaker</a:t>
            </a:r>
          </a:p>
          <a:p>
            <a:pPr>
              <a:lnSpc>
                <a:spcPct val="90000"/>
              </a:lnSpc>
            </a:pPr>
            <a:r>
              <a:rPr lang="en-US" sz="1500" kern="0"/>
              <a:t>Popular Blog: weblog.west-wind.com</a:t>
            </a:r>
          </a:p>
          <a:p>
            <a:pPr>
              <a:lnSpc>
                <a:spcPct val="90000"/>
              </a:lnSpc>
            </a:pPr>
            <a:r>
              <a:rPr lang="en-US" sz="1500" kern="0"/>
              <a:t>ASP.NET Insider and MVP</a:t>
            </a:r>
            <a:br>
              <a:rPr lang="en-US" sz="1500" kern="0"/>
            </a:br>
            <a:br>
              <a:rPr lang="en-US" sz="1500" kern="0"/>
            </a:br>
            <a:endParaRPr lang="en-US" sz="1500" kern="0"/>
          </a:p>
          <a:p>
            <a:pPr>
              <a:lnSpc>
                <a:spcPct val="90000"/>
              </a:lnSpc>
            </a:pPr>
            <a:r>
              <a:rPr lang="en-US" sz="1500" kern="0"/>
              <a:t>Tools and Components</a:t>
            </a:r>
          </a:p>
          <a:p>
            <a:pPr marL="0" indent="0">
              <a:lnSpc>
                <a:spcPct val="90000"/>
              </a:lnSpc>
              <a:buFontTx/>
              <a:buNone/>
            </a:pPr>
            <a:endParaRPr lang="en-US" sz="1500" kern="0" dirty="0"/>
          </a:p>
        </p:txBody>
      </p:sp>
      <p:pic>
        <p:nvPicPr>
          <p:cNvPr id="6" name="Rectangle 165897">
            <a:extLst>
              <a:ext uri="{FF2B5EF4-FFF2-40B4-BE49-F238E27FC236}">
                <a16:creationId xmlns:a16="http://schemas.microsoft.com/office/drawing/2014/main" id="{541DB8F7-EF60-48B8-AA32-C9989160F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95060" y="2488154"/>
            <a:ext cx="797127" cy="3236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00D738-F0B4-4701-81B5-1F688C84D5C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59478" y="304800"/>
            <a:ext cx="2401419" cy="23520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Picture 8" descr="WebSurge">
            <a:extLst>
              <a:ext uri="{FF2B5EF4-FFF2-40B4-BE49-F238E27FC236}">
                <a16:creationId xmlns:a16="http://schemas.microsoft.com/office/drawing/2014/main" id="{7F0BA629-9A09-4A49-9828-ECE4C6BAB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4930" y="3105946"/>
            <a:ext cx="3044920" cy="20197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s://weblog.west-wind.com/images/asp-insiders.jpg">
            <a:extLst>
              <a:ext uri="{FF2B5EF4-FFF2-40B4-BE49-F238E27FC236}">
                <a16:creationId xmlns:a16="http://schemas.microsoft.com/office/drawing/2014/main" id="{6C49C301-7E88-4231-ACD2-4DF4596E8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0600" y="2485236"/>
            <a:ext cx="854562" cy="323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E80E043-7B47-42DE-8909-E376B376E634}"/>
              </a:ext>
            </a:extLst>
          </p:cNvPr>
          <p:cNvSpPr txBox="1"/>
          <p:nvPr/>
        </p:nvSpPr>
        <p:spPr>
          <a:xfrm>
            <a:off x="10229850" y="2748891"/>
            <a:ext cx="180049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/>
              <a:t>@RickStrahl</a:t>
            </a:r>
          </a:p>
          <a:p>
            <a:pPr algn="r"/>
            <a:r>
              <a:rPr lang="en-US" sz="1100">
                <a:solidFill>
                  <a:srgbClr val="00B0F0"/>
                </a:solidFill>
                <a:latin typeface="Consolas" panose="020B0609020204030204" pitchFamily="49" charset="0"/>
              </a:rPr>
              <a:t>rstrahl@west-wind.com</a:t>
            </a:r>
          </a:p>
          <a:p>
            <a:pPr algn="r"/>
            <a:r>
              <a:rPr lang="en-US" sz="1100">
                <a:solidFill>
                  <a:srgbClr val="00B0F0"/>
                </a:solidFill>
                <a:latin typeface="Consolas" panose="020B0609020204030204" pitchFamily="49" charset="0"/>
              </a:rPr>
              <a:t>weblog.west-wind.com</a:t>
            </a:r>
          </a:p>
        </p:txBody>
      </p:sp>
      <p:pic>
        <p:nvPicPr>
          <p:cNvPr id="1026" name="Picture 2" descr="Markdown Monster">
            <a:extLst>
              <a:ext uri="{FF2B5EF4-FFF2-40B4-BE49-F238E27FC236}">
                <a16:creationId xmlns:a16="http://schemas.microsoft.com/office/drawing/2014/main" id="{4D821991-564A-448C-877B-A3EF4D371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3388" y="3171974"/>
            <a:ext cx="3124200" cy="1934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FBFCF5B-E1D8-461D-A1C6-0A9224F64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72200" y="5238950"/>
            <a:ext cx="3886200" cy="144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1622A14-3F2D-4842-ACFF-7F79B4E29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3388" y="5259334"/>
            <a:ext cx="4814023" cy="142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WebSurge">
            <a:extLst>
              <a:ext uri="{FF2B5EF4-FFF2-40B4-BE49-F238E27FC236}">
                <a16:creationId xmlns:a16="http://schemas.microsoft.com/office/drawing/2014/main" id="{ECC8895F-2B47-43BD-BC50-5CAA917E8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29534" y="2808934"/>
            <a:ext cx="2492530" cy="2201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46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C46BDA-4579-4F2B-F4F4-2EAD922D3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914" y="876300"/>
            <a:ext cx="11480800" cy="5105400"/>
          </a:xfrm>
        </p:spPr>
        <p:txBody>
          <a:bodyPr/>
          <a:lstStyle/>
          <a:p>
            <a:r>
              <a:rPr lang="en-US" sz="1600" dirty="0"/>
              <a:t>Use a Launch Profile</a:t>
            </a:r>
          </a:p>
          <a:p>
            <a:pPr lvl="1"/>
            <a:r>
              <a:rPr lang="en-US" sz="1200" dirty="0"/>
              <a:t>Executable</a:t>
            </a:r>
          </a:p>
          <a:p>
            <a:pPr lvl="1"/>
            <a:r>
              <a:rPr lang="en-US" sz="1200" dirty="0"/>
              <a:t>Point at VFP9.exe</a:t>
            </a:r>
          </a:p>
          <a:p>
            <a:pPr lvl="1"/>
            <a:r>
              <a:rPr lang="en-US" sz="1200" dirty="0"/>
              <a:t>Start in your Fox project folder</a:t>
            </a:r>
          </a:p>
          <a:p>
            <a:pPr lvl="1"/>
            <a:r>
              <a:rPr lang="en-US" sz="1200" dirty="0"/>
              <a:t>Launch Debug in Visual Studio</a:t>
            </a:r>
          </a:p>
          <a:p>
            <a:pPr lvl="1"/>
            <a:r>
              <a:rPr lang="en-US" sz="1200" dirty="0"/>
              <a:t>Launches FoxPro</a:t>
            </a:r>
          </a:p>
          <a:p>
            <a:pPr lvl="1"/>
            <a:r>
              <a:rPr lang="en-US" sz="1200" dirty="0"/>
              <a:t>Launch your FoxPro test code</a:t>
            </a:r>
          </a:p>
          <a:p>
            <a:pPr lvl="1"/>
            <a:r>
              <a:rPr lang="en-US" sz="1200" i="1" dirty="0"/>
              <a:t>Make sure right DLL gets loaded!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72EFDD-C674-8F81-2C81-5E6D87596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(2)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F09D31D-0078-6858-97EC-C26DAB960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38270" y="0"/>
            <a:ext cx="104743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9503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BDB45C-FFA9-DCE7-E7B4-8BD7DA4E9B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Wrapper Types</a:t>
            </a:r>
          </a:p>
          <a:p>
            <a:pPr lvl="1"/>
            <a:r>
              <a:rPr lang="en-US" dirty="0"/>
              <a:t>Simplify library interfaces </a:t>
            </a:r>
          </a:p>
          <a:p>
            <a:pPr lvl="1"/>
            <a:r>
              <a:rPr lang="en-US" dirty="0"/>
              <a:t>Expose only what you need to call/interface with</a:t>
            </a:r>
          </a:p>
          <a:p>
            <a:pPr lvl="1"/>
            <a:r>
              <a:rPr lang="en-US" dirty="0"/>
              <a:t>Use FoxPro/COM friendly types</a:t>
            </a:r>
          </a:p>
          <a:p>
            <a:r>
              <a:rPr lang="en-US" dirty="0"/>
              <a:t>Create a .NET Project for your FoxPro Project</a:t>
            </a:r>
          </a:p>
          <a:p>
            <a:pPr lvl="1"/>
            <a:r>
              <a:rPr lang="en-US" dirty="0"/>
              <a:t>You can create many classes in a single project</a:t>
            </a:r>
          </a:p>
          <a:p>
            <a:pPr lvl="1"/>
            <a:r>
              <a:rPr lang="en-US" dirty="0"/>
              <a:t>Use utility classes for simple things</a:t>
            </a:r>
          </a:p>
          <a:p>
            <a:pPr lvl="1"/>
            <a:r>
              <a:rPr lang="en-US" dirty="0"/>
              <a:t>Prefer using </a:t>
            </a:r>
            <a:r>
              <a:rPr lang="en-US" b="1" dirty="0"/>
              <a:t>static </a:t>
            </a:r>
            <a:r>
              <a:rPr lang="en-US" dirty="0"/>
              <a:t>methods for one-off functionality</a:t>
            </a:r>
          </a:p>
          <a:p>
            <a:pPr lvl="2"/>
            <a:r>
              <a:rPr lang="en-US" dirty="0" err="1">
                <a:latin typeface="Consolas" panose="020B0609020204030204" pitchFamily="49" charset="0"/>
              </a:rPr>
              <a:t>loBridge.InvokeStaticMethod</a:t>
            </a:r>
            <a:r>
              <a:rPr lang="en-US" dirty="0">
                <a:latin typeface="Consolas" panose="020B0609020204030204" pitchFamily="49" charset="0"/>
              </a:rPr>
              <a:t>("</a:t>
            </a:r>
            <a:r>
              <a:rPr lang="en-US" dirty="0" err="1">
                <a:latin typeface="Consolas" panose="020B0609020204030204" pitchFamily="49" charset="0"/>
              </a:rPr>
              <a:t>namespace.type</a:t>
            </a:r>
            <a:r>
              <a:rPr lang="en-US" dirty="0">
                <a:latin typeface="Consolas" panose="020B0609020204030204" pitchFamily="49" charset="0"/>
              </a:rPr>
              <a:t>", method, parm1)</a:t>
            </a:r>
          </a:p>
          <a:p>
            <a:pPr lvl="1"/>
            <a:r>
              <a:rPr lang="en-US" dirty="0"/>
              <a:t>Use wrapper classes for more complex scenarios</a:t>
            </a:r>
          </a:p>
          <a:p>
            <a:pPr lvl="2"/>
            <a:r>
              <a:rPr lang="en-US" dirty="0"/>
              <a:t>Simplify .NET interfaces for your use cases</a:t>
            </a:r>
          </a:p>
          <a:p>
            <a:pPr lvl="2"/>
            <a:r>
              <a:rPr lang="en-US" dirty="0"/>
              <a:t>Flatten complex hierarchies</a:t>
            </a:r>
          </a:p>
          <a:p>
            <a:pPr lvl="2"/>
            <a:r>
              <a:rPr lang="en-US" dirty="0"/>
              <a:t>Use FoxPro friendly types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33CE00-94E6-4E23-0B01-730151DF8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Project Tips</a:t>
            </a:r>
          </a:p>
        </p:txBody>
      </p:sp>
    </p:spTree>
    <p:extLst>
      <p:ext uri="{BB962C8B-B14F-4D97-AF65-F5344CB8AC3E}">
        <p14:creationId xmlns:p14="http://schemas.microsoft.com/office/powerpoint/2010/main" val="319734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A4CB4-94CD-AD08-489C-0048DB276D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Real World Use Cases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31A9D58-B50B-77E7-8B2A-5682AE2E2F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Putting .NET into FoxPro Applications</a:t>
            </a:r>
          </a:p>
        </p:txBody>
      </p:sp>
    </p:spTree>
    <p:extLst>
      <p:ext uri="{BB962C8B-B14F-4D97-AF65-F5344CB8AC3E}">
        <p14:creationId xmlns:p14="http://schemas.microsoft.com/office/powerpoint/2010/main" val="103601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6886-3D2F-456C-9AF2-EC6ED4DE6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Integration Libraries</a:t>
            </a:r>
          </a:p>
          <a:p>
            <a:pPr lvl="1"/>
            <a:r>
              <a:rPr lang="en-US" sz="1600" dirty="0"/>
              <a:t>Use .NET Components to extend core Web and Development tools</a:t>
            </a:r>
          </a:p>
          <a:p>
            <a:pPr lvl="1"/>
            <a:r>
              <a:rPr lang="en-US" sz="1600" dirty="0"/>
              <a:t>Integration with built-in .NET features</a:t>
            </a:r>
          </a:p>
          <a:p>
            <a:pPr lvl="1"/>
            <a:r>
              <a:rPr lang="en-US" sz="1600" dirty="0"/>
              <a:t>Integration with third party libraries</a:t>
            </a:r>
          </a:p>
          <a:p>
            <a:pPr lvl="1"/>
            <a:r>
              <a:rPr lang="en-US" sz="1600" dirty="0"/>
              <a:t>Most use wrapper classes to hide .NET from FoxPro</a:t>
            </a:r>
          </a:p>
          <a:p>
            <a:r>
              <a:rPr lang="en-US" sz="2000" dirty="0"/>
              <a:t>Specific Examples of Built-in integrations</a:t>
            </a:r>
          </a:p>
          <a:p>
            <a:pPr lvl="1"/>
            <a:r>
              <a:rPr lang="en-US" sz="1600" dirty="0" err="1"/>
              <a:t>wwSMTP</a:t>
            </a:r>
            <a:r>
              <a:rPr lang="en-US" sz="1600" dirty="0"/>
              <a:t> email client via built-in </a:t>
            </a:r>
            <a:r>
              <a:rPr lang="en-US" sz="1600" dirty="0" err="1"/>
              <a:t>SmtpClient</a:t>
            </a:r>
            <a:endParaRPr lang="en-US" sz="1600" dirty="0"/>
          </a:p>
          <a:p>
            <a:pPr lvl="1"/>
            <a:r>
              <a:rPr lang="en-US" sz="1600" dirty="0"/>
              <a:t>String, UTF-8 and Unicode helpers</a:t>
            </a:r>
          </a:p>
          <a:p>
            <a:r>
              <a:rPr lang="en-US" sz="2000" dirty="0"/>
              <a:t>Specific Examples of Third Party Integrations</a:t>
            </a:r>
          </a:p>
          <a:p>
            <a:pPr lvl="1"/>
            <a:r>
              <a:rPr lang="en-US" sz="1600" dirty="0"/>
              <a:t>JSON parsing using JSON.NET</a:t>
            </a:r>
          </a:p>
          <a:p>
            <a:pPr lvl="1"/>
            <a:r>
              <a:rPr lang="en-US" sz="1600" dirty="0"/>
              <a:t>Markdown rendering via </a:t>
            </a:r>
            <a:r>
              <a:rPr lang="en-US" sz="1600" dirty="0" err="1"/>
              <a:t>MarkDig</a:t>
            </a:r>
            <a:endParaRPr lang="en-US" sz="1600" dirty="0"/>
          </a:p>
          <a:p>
            <a:pPr lvl="1"/>
            <a:r>
              <a:rPr lang="en-US" sz="1600" dirty="0"/>
              <a:t>SFTP Support via </a:t>
            </a:r>
            <a:r>
              <a:rPr lang="en-US" sz="1600" dirty="0" err="1"/>
              <a:t>SSH.Net</a:t>
            </a:r>
            <a:endParaRPr lang="en-US" sz="1600" dirty="0"/>
          </a:p>
          <a:p>
            <a:r>
              <a:rPr lang="en-US" sz="2000" dirty="0"/>
              <a:t>Web Server Interfaces</a:t>
            </a:r>
          </a:p>
          <a:p>
            <a:pPr lvl="1"/>
            <a:r>
              <a:rPr lang="en-US" sz="1600" dirty="0"/>
              <a:t>Web Connection ASP.NET Module IIS Connector </a:t>
            </a:r>
          </a:p>
          <a:p>
            <a:pPr lvl="1"/>
            <a:r>
              <a:rPr lang="en-US" sz="1600" dirty="0"/>
              <a:t>Web Connection .NET Core self-contained Web Server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EC0F1F-9AC8-4806-8C2C-EE09F2BD6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52400"/>
            <a:ext cx="10363200" cy="457200"/>
          </a:xfrm>
        </p:spPr>
        <p:txBody>
          <a:bodyPr/>
          <a:lstStyle/>
          <a:p>
            <a:r>
              <a:rPr lang="en-US" dirty="0"/>
              <a:t>West Wind Web Connection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AB2FBC7-B364-FBC9-6F45-155D0636A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77200" y="5620248"/>
            <a:ext cx="4114800" cy="1217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3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6886-3D2F-456C-9AF2-EC6ED4DE6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Integration Libraries</a:t>
            </a:r>
            <a:endParaRPr lang="en-US" sz="1600" dirty="0"/>
          </a:p>
          <a:p>
            <a:pPr lvl="1"/>
            <a:r>
              <a:rPr lang="en-US" sz="1600" dirty="0"/>
              <a:t>Use .NET Components to extend core Web and Development tools</a:t>
            </a:r>
          </a:p>
          <a:p>
            <a:pPr lvl="1"/>
            <a:r>
              <a:rPr lang="en-US" sz="1600" dirty="0"/>
              <a:t>Integration with built-in .NET features</a:t>
            </a:r>
          </a:p>
          <a:p>
            <a:pPr lvl="1"/>
            <a:r>
              <a:rPr lang="en-US" sz="1600" dirty="0"/>
              <a:t>Integration with third party libraries</a:t>
            </a:r>
          </a:p>
          <a:p>
            <a:pPr lvl="1"/>
            <a:r>
              <a:rPr lang="en-US" sz="1600" dirty="0"/>
              <a:t>Most use wrapper classes to hide .NET from FoxPro</a:t>
            </a:r>
          </a:p>
          <a:p>
            <a:r>
              <a:rPr lang="en-US" sz="2000" dirty="0"/>
              <a:t>Library Integrations</a:t>
            </a:r>
          </a:p>
          <a:p>
            <a:pPr lvl="1"/>
            <a:r>
              <a:rPr lang="en-US" sz="1600" dirty="0"/>
              <a:t>Markdown rendering using </a:t>
            </a:r>
            <a:r>
              <a:rPr lang="en-US" sz="1600" dirty="0" err="1"/>
              <a:t>MarkDig</a:t>
            </a:r>
            <a:endParaRPr lang="en-US" sz="1600" dirty="0"/>
          </a:p>
          <a:p>
            <a:pPr lvl="1"/>
            <a:r>
              <a:rPr lang="en-US" sz="1600" dirty="0"/>
              <a:t>JSON Parsing for configuration files using JSON.NET</a:t>
            </a:r>
          </a:p>
          <a:p>
            <a:pPr lvl="1"/>
            <a:r>
              <a:rPr lang="en-US" sz="1600" dirty="0"/>
              <a:t>HTML Parsing for HTML-&gt;Markdown conversions</a:t>
            </a:r>
          </a:p>
          <a:p>
            <a:pPr lvl="1"/>
            <a:r>
              <a:rPr lang="en-US" sz="1600" dirty="0"/>
              <a:t>SFTP Uploads using </a:t>
            </a:r>
            <a:r>
              <a:rPr lang="en-US" sz="1600" dirty="0" err="1"/>
              <a:t>SSH.Net</a:t>
            </a:r>
            <a:endParaRPr lang="en-US" sz="1600" dirty="0"/>
          </a:p>
          <a:p>
            <a:r>
              <a:rPr lang="en-US" sz="2000" dirty="0"/>
              <a:t>Custom Integrations</a:t>
            </a:r>
          </a:p>
          <a:p>
            <a:pPr lvl="1"/>
            <a:r>
              <a:rPr lang="en-US" sz="1600" dirty="0"/>
              <a:t>Create custom .NET class using Reflection to parse .NET Libraries</a:t>
            </a:r>
            <a:br>
              <a:rPr lang="en-US" sz="1600" dirty="0"/>
            </a:br>
            <a:r>
              <a:rPr lang="en-US" sz="1600" dirty="0"/>
              <a:t>and extract Documentation</a:t>
            </a:r>
          </a:p>
          <a:p>
            <a:r>
              <a:rPr lang="en-US" sz="2000" dirty="0"/>
              <a:t>Custom .NET Executables (exes)</a:t>
            </a:r>
          </a:p>
          <a:p>
            <a:pPr lvl="1"/>
            <a:r>
              <a:rPr lang="en-US" sz="1600" dirty="0"/>
              <a:t>External Screen Capture Executable that allows capturing windows</a:t>
            </a:r>
          </a:p>
          <a:p>
            <a:pPr lvl="1"/>
            <a:r>
              <a:rPr lang="en-US" sz="1600" dirty="0"/>
              <a:t>Standalone Help Builder CLI Console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EC0F1F-9AC8-4806-8C2C-EE09F2BD6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52400"/>
            <a:ext cx="10363200" cy="457200"/>
          </a:xfrm>
        </p:spPr>
        <p:txBody>
          <a:bodyPr/>
          <a:lstStyle/>
          <a:p>
            <a:r>
              <a:rPr lang="en-US" dirty="0"/>
              <a:t>Html Help Builder</a:t>
            </a:r>
          </a:p>
        </p:txBody>
      </p:sp>
      <p:pic>
        <p:nvPicPr>
          <p:cNvPr id="4" name="Picture 8" descr="WebSurge">
            <a:extLst>
              <a:ext uri="{FF2B5EF4-FFF2-40B4-BE49-F238E27FC236}">
                <a16:creationId xmlns:a16="http://schemas.microsoft.com/office/drawing/2014/main" id="{35DABE80-21CD-31DA-507E-13A46AB17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01200" y="4953000"/>
            <a:ext cx="2387600" cy="15837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81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44043F5-D69B-53D1-B727-0BFF9B523A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Expose .NET Functionality with a FoxPro Wrapper</a:t>
            </a:r>
          </a:p>
          <a:p>
            <a:pPr lvl="1"/>
            <a:r>
              <a:rPr lang="en-US" dirty="0"/>
              <a:t>Many .NET Libraries are overly complex and hierarchical</a:t>
            </a:r>
          </a:p>
          <a:p>
            <a:pPr lvl="1"/>
            <a:r>
              <a:rPr lang="en-US" dirty="0"/>
              <a:t>You could use wwDotNetBridge, but painful to code</a:t>
            </a:r>
          </a:p>
          <a:p>
            <a:pPr lvl="1"/>
            <a:r>
              <a:rPr lang="en-US" dirty="0"/>
              <a:t>Wrappers make it easier to access from FoxPro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>
                <a:hlinkClick r:id="rId2"/>
              </a:rPr>
              <a:t>wwSmtp</a:t>
            </a:r>
            <a:r>
              <a:rPr lang="en-US" dirty="0"/>
              <a:t> – wraps </a:t>
            </a:r>
            <a:r>
              <a:rPr lang="en-US" dirty="0" err="1"/>
              <a:t>System.Net.SmtpClient</a:t>
            </a:r>
            <a:endParaRPr lang="en-US" dirty="0"/>
          </a:p>
          <a:p>
            <a:pPr lvl="1"/>
            <a:r>
              <a:rPr lang="en-US" dirty="0" err="1">
                <a:hlinkClick r:id="rId3"/>
              </a:rPr>
              <a:t>wwEncryption</a:t>
            </a:r>
            <a:r>
              <a:rPr lang="en-US" dirty="0"/>
              <a:t> – Hashing and two-way encryption</a:t>
            </a:r>
          </a:p>
          <a:p>
            <a:pPr lvl="1"/>
            <a:r>
              <a:rPr lang="en-US" dirty="0" err="1">
                <a:hlinkClick r:id="rId4"/>
              </a:rPr>
              <a:t>wwMongoDb</a:t>
            </a:r>
            <a:r>
              <a:rPr lang="en-US" dirty="0"/>
              <a:t> – Access </a:t>
            </a:r>
            <a:r>
              <a:rPr lang="en-US" dirty="0" err="1"/>
              <a:t>MongoDb</a:t>
            </a:r>
            <a:r>
              <a:rPr lang="en-US" dirty="0"/>
              <a:t> from FoxPro</a:t>
            </a:r>
          </a:p>
          <a:p>
            <a:pPr marL="457200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C2D9CC-8729-BC04-9AC4-7F5FC864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Exposing .NET Libraries</a:t>
            </a:r>
          </a:p>
        </p:txBody>
      </p:sp>
    </p:spTree>
    <p:extLst>
      <p:ext uri="{BB962C8B-B14F-4D97-AF65-F5344CB8AC3E}">
        <p14:creationId xmlns:p14="http://schemas.microsoft.com/office/powerpoint/2010/main" val="83144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C2984A-27E3-8DF5-1888-1906E417A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6151" y="1143000"/>
            <a:ext cx="11480800" cy="5105400"/>
          </a:xfrm>
        </p:spPr>
        <p:txBody>
          <a:bodyPr/>
          <a:lstStyle/>
          <a:p>
            <a:r>
              <a:rPr lang="en-US" dirty="0"/>
              <a:t>.NET Disassembler	</a:t>
            </a:r>
          </a:p>
          <a:p>
            <a:pPr lvl="1"/>
            <a:r>
              <a:rPr lang="en-US" dirty="0"/>
              <a:t>Examine .NET types, members etc.</a:t>
            </a:r>
          </a:p>
          <a:p>
            <a:pPr lvl="1"/>
            <a:r>
              <a:rPr lang="en-US" dirty="0"/>
              <a:t>Reflector (v6 free, newer commercial)</a:t>
            </a:r>
          </a:p>
          <a:p>
            <a:pPr lvl="1"/>
            <a:r>
              <a:rPr lang="en-US" dirty="0" err="1"/>
              <a:t>DotPeek</a:t>
            </a:r>
            <a:r>
              <a:rPr lang="en-US" dirty="0"/>
              <a:t> (free)</a:t>
            </a:r>
          </a:p>
          <a:p>
            <a:pPr lvl="1"/>
            <a:r>
              <a:rPr lang="en-US" dirty="0" err="1"/>
              <a:t>JustDecompile</a:t>
            </a:r>
            <a:r>
              <a:rPr lang="en-US" dirty="0"/>
              <a:t> (free)</a:t>
            </a:r>
          </a:p>
          <a:p>
            <a:r>
              <a:rPr lang="en-US" dirty="0" err="1"/>
              <a:t>LinqPad</a:t>
            </a:r>
            <a:r>
              <a:rPr lang="en-US" dirty="0"/>
              <a:t> – The Command Line for .NET</a:t>
            </a:r>
          </a:p>
          <a:p>
            <a:pPr lvl="1"/>
            <a:r>
              <a:rPr lang="en-US" dirty="0"/>
              <a:t>Test .NET Code Snippets</a:t>
            </a:r>
          </a:p>
          <a:p>
            <a:pPr lvl="1"/>
            <a:r>
              <a:rPr lang="en-US" dirty="0"/>
              <a:t>Great for experimenting with .NET</a:t>
            </a:r>
          </a:p>
          <a:p>
            <a:pPr lvl="1"/>
            <a:r>
              <a:rPr lang="en-US" dirty="0"/>
              <a:t>Has IntelliSense to discover interfaces</a:t>
            </a:r>
          </a:p>
          <a:p>
            <a:pPr lvl="1"/>
            <a:r>
              <a:rPr lang="en-US" dirty="0"/>
              <a:t>Use to run .NET code before accessing with wwDotNetBridge</a:t>
            </a:r>
          </a:p>
          <a:p>
            <a:pPr lvl="1"/>
            <a:r>
              <a:rPr lang="en-US" dirty="0" err="1"/>
              <a:t>LinqPad</a:t>
            </a:r>
            <a:r>
              <a:rPr lang="en-US" dirty="0"/>
              <a:t> 5 for .NET Framework, Latest for .NET Core (v7)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B21C67-6B0D-CD78-87BF-4D433984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.NET Interop Must Have Tools</a:t>
            </a:r>
          </a:p>
        </p:txBody>
      </p:sp>
    </p:spTree>
    <p:extLst>
      <p:ext uri="{BB962C8B-B14F-4D97-AF65-F5344CB8AC3E}">
        <p14:creationId xmlns:p14="http://schemas.microsoft.com/office/powerpoint/2010/main" val="1862586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48A531-13BD-42AD-A332-33C02482A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143000"/>
            <a:ext cx="11480800" cy="5105400"/>
          </a:xfrm>
        </p:spPr>
        <p:txBody>
          <a:bodyPr/>
          <a:lstStyle/>
          <a:p>
            <a:r>
              <a:rPr lang="en-US" dirty="0"/>
              <a:t>Resources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: Source Code, White Paper and Slides</a:t>
            </a:r>
            <a:br>
              <a:rPr lang="en-US" dirty="0"/>
            </a:br>
            <a:br>
              <a:rPr lang="en-US" sz="500" dirty="0"/>
            </a:br>
            <a:r>
              <a:rPr lang="en-US" dirty="0">
                <a:hlinkClick r:id="rId2"/>
              </a:rPr>
              <a:t>https://github.com/RickStrahl/VirtualFoxFest2022-FoxProDotnet</a:t>
            </a:r>
            <a:endParaRPr lang="en-US" sz="1600" dirty="0"/>
          </a:p>
          <a:p>
            <a:r>
              <a:rPr lang="en-US" dirty="0"/>
              <a:t>Contact Rick</a:t>
            </a:r>
          </a:p>
          <a:p>
            <a:pPr lvl="1"/>
            <a:r>
              <a:rPr lang="en-US" b="1" dirty="0">
                <a:hlinkClick r:id="rId3"/>
              </a:rPr>
              <a:t>@RickStrahl</a:t>
            </a:r>
            <a:r>
              <a:rPr lang="en-US" b="1" dirty="0"/>
              <a:t>  on Twitter</a:t>
            </a:r>
          </a:p>
          <a:p>
            <a:pPr lvl="1"/>
            <a:r>
              <a:rPr lang="en-US" b="1" dirty="0">
                <a:hlinkClick r:id="rId4"/>
              </a:rPr>
              <a:t>https://weblog.west-wind.com</a:t>
            </a:r>
            <a:r>
              <a:rPr lang="en-US" b="1" dirty="0"/>
              <a:t> – general blog</a:t>
            </a:r>
          </a:p>
          <a:p>
            <a:pPr lvl="1"/>
            <a:r>
              <a:rPr lang="en-US" b="1" dirty="0">
                <a:hlinkClick r:id="rId5"/>
              </a:rPr>
              <a:t>https://west-wind.com/wconnect/weblog/</a:t>
            </a:r>
            <a:r>
              <a:rPr lang="en-US" b="1" dirty="0"/>
              <a:t>  - Fox blog</a:t>
            </a:r>
          </a:p>
          <a:p>
            <a:pPr lvl="1"/>
            <a:r>
              <a:rPr lang="en-US" b="1" dirty="0">
                <a:hlinkClick r:id="rId6"/>
              </a:rPr>
              <a:t>https://support.west-wind.com</a:t>
            </a:r>
            <a:r>
              <a:rPr lang="en-US" b="1" dirty="0"/>
              <a:t>  - support message board</a:t>
            </a:r>
          </a:p>
          <a:p>
            <a:pPr lvl="1"/>
            <a:r>
              <a:rPr lang="en-US" b="1" dirty="0">
                <a:hlinkClick r:id="rId7"/>
              </a:rPr>
              <a:t>https://github.com/RickStrahl</a:t>
            </a:r>
            <a:r>
              <a:rPr lang="en-US" b="1" dirty="0"/>
              <a:t> - GitHub Projects</a:t>
            </a:r>
          </a:p>
          <a:p>
            <a:pPr lvl="1"/>
            <a:r>
              <a:rPr lang="en-US" b="1" dirty="0">
                <a:hlinkClick r:id="rId8"/>
              </a:rPr>
              <a:t>rstrahl@west-wind.com</a:t>
            </a:r>
            <a:r>
              <a:rPr lang="en-US" b="1" dirty="0"/>
              <a:t>	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285E1C-0327-484C-9555-5AF3541A0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52400"/>
            <a:ext cx="10363200" cy="457200"/>
          </a:xfrm>
        </p:spPr>
        <p:txBody>
          <a:bodyPr/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4676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E49A-34BB-D383-7B57-0CC20123E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76300"/>
            <a:ext cx="11480800" cy="5105400"/>
          </a:xfrm>
        </p:spPr>
        <p:txBody>
          <a:bodyPr/>
          <a:lstStyle/>
          <a:p>
            <a:r>
              <a:rPr lang="en-US" sz="2000" dirty="0"/>
              <a:t>Extend FoxPro’s Reach</a:t>
            </a:r>
          </a:p>
          <a:p>
            <a:pPr lvl="1"/>
            <a:r>
              <a:rPr lang="en-US" sz="1600" dirty="0"/>
              <a:t>Add functionality otherwise not available</a:t>
            </a:r>
          </a:p>
          <a:p>
            <a:pPr lvl="1"/>
            <a:r>
              <a:rPr lang="en-US" sz="1600" dirty="0"/>
              <a:t>Easily accessible from FoxPro</a:t>
            </a:r>
          </a:p>
          <a:p>
            <a:pPr lvl="1"/>
            <a:r>
              <a:rPr lang="en-US" sz="1600" dirty="0"/>
              <a:t>Easy to create your own .NET code (compared to C++/Win32/COM)</a:t>
            </a:r>
          </a:p>
          <a:p>
            <a:pPr lvl="1"/>
            <a:r>
              <a:rPr lang="en-US" sz="1600" dirty="0"/>
              <a:t>Incrementally allows adding .NET to FoxPro for possible Migrations</a:t>
            </a:r>
          </a:p>
          <a:p>
            <a:r>
              <a:rPr lang="en-US" sz="2000" dirty="0"/>
              <a:t>Most popular services and APIs are exposed to .NET</a:t>
            </a:r>
          </a:p>
          <a:p>
            <a:pPr lvl="1"/>
            <a:r>
              <a:rPr lang="en-US" sz="1600" dirty="0"/>
              <a:t>System Functionality (Windows, APIs, Services)</a:t>
            </a:r>
          </a:p>
          <a:p>
            <a:pPr lvl="1"/>
            <a:r>
              <a:rPr lang="en-US" sz="1600" dirty="0"/>
              <a:t>Thousands of 3rd Party and OSS Libraries, APIs and Integrations</a:t>
            </a:r>
          </a:p>
          <a:p>
            <a:pPr lvl="1"/>
            <a:r>
              <a:rPr lang="en-US" sz="1600" dirty="0"/>
              <a:t>If it’s supported on Windows there likely is a .NET library for it!</a:t>
            </a:r>
          </a:p>
          <a:p>
            <a:r>
              <a:rPr lang="en-US" sz="2000" dirty="0"/>
              <a:t>. Modern .NET is different than old .NET</a:t>
            </a:r>
          </a:p>
          <a:p>
            <a:pPr lvl="1"/>
            <a:r>
              <a:rPr lang="en-US" sz="1600" dirty="0"/>
              <a:t>Easier to get started with</a:t>
            </a:r>
          </a:p>
          <a:p>
            <a:pPr lvl="1"/>
            <a:r>
              <a:rPr lang="en-US" sz="1600" dirty="0"/>
              <a:t>Tooling is built into a single installable SDK</a:t>
            </a:r>
          </a:p>
          <a:p>
            <a:pPr lvl="1"/>
            <a:r>
              <a:rPr lang="en-US" sz="1600" dirty="0"/>
              <a:t>Build, Test, Debug and Run from SDK and command line</a:t>
            </a:r>
          </a:p>
          <a:p>
            <a:pPr lvl="1"/>
            <a:r>
              <a:rPr lang="en-US" sz="1600" dirty="0"/>
              <a:t>Does not require Visual Studio or even Windows</a:t>
            </a:r>
          </a:p>
          <a:p>
            <a:pPr lvl="1"/>
            <a:r>
              <a:rPr lang="en-US" sz="1600" i="1" dirty="0"/>
              <a:t>But a full IDE (Visual Studio/Rider) is still more productive!</a:t>
            </a:r>
            <a:endParaRPr lang="en-US" sz="2000" i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358B6E-BC90-4E81-92C0-0530930C7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.NET with FoxPro?</a:t>
            </a:r>
          </a:p>
        </p:txBody>
      </p:sp>
    </p:spTree>
    <p:extLst>
      <p:ext uri="{BB962C8B-B14F-4D97-AF65-F5344CB8AC3E}">
        <p14:creationId xmlns:p14="http://schemas.microsoft.com/office/powerpoint/2010/main" val="199849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FE7C53-811B-61F8-0E87-143AFDF7C7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.NET Framework: </a:t>
            </a:r>
            <a:r>
              <a:rPr lang="en-US" sz="1800" dirty="0">
                <a:solidFill>
                  <a:schemeClr val="tx1">
                    <a:lumMod val="75000"/>
                  </a:schemeClr>
                </a:solidFill>
              </a:rPr>
              <a:t>the old workhorse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  <a:p>
            <a:pPr lvl="1"/>
            <a:r>
              <a:rPr lang="en-US" dirty="0"/>
              <a:t>Pre-installed with Windows, always available</a:t>
            </a:r>
          </a:p>
          <a:p>
            <a:pPr lvl="1"/>
            <a:r>
              <a:rPr lang="en-US" dirty="0"/>
              <a:t>Best choice for FoxPro</a:t>
            </a:r>
          </a:p>
          <a:p>
            <a:pPr lvl="1"/>
            <a:r>
              <a:rPr lang="en-US" dirty="0"/>
              <a:t>Version 4.8 is last version (no new features)</a:t>
            </a:r>
          </a:p>
          <a:p>
            <a:r>
              <a:rPr lang="en-US" dirty="0"/>
              <a:t>.NET Core: </a:t>
            </a:r>
            <a:r>
              <a:rPr lang="en-US" sz="1800" dirty="0">
                <a:solidFill>
                  <a:schemeClr val="tx1">
                    <a:lumMod val="75000"/>
                  </a:schemeClr>
                </a:solidFill>
              </a:rPr>
              <a:t>the new and shiny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  <a:p>
            <a:pPr lvl="1"/>
            <a:r>
              <a:rPr lang="en-US" dirty="0"/>
              <a:t>Multi-platform (Windows, Mac, Linux)</a:t>
            </a:r>
          </a:p>
          <a:p>
            <a:pPr lvl="1"/>
            <a:r>
              <a:rPr lang="en-US" dirty="0"/>
              <a:t>High performance, focus of Microsoft’s .NET strategy</a:t>
            </a:r>
          </a:p>
          <a:p>
            <a:pPr lvl="1"/>
            <a:r>
              <a:rPr lang="en-US" dirty="0"/>
              <a:t>Not pre-installed, runtime install required</a:t>
            </a:r>
          </a:p>
          <a:p>
            <a:pPr lvl="1"/>
            <a:r>
              <a:rPr lang="en-US" dirty="0" err="1"/>
              <a:t>wwDotnetBridge</a:t>
            </a:r>
            <a:r>
              <a:rPr lang="en-US" dirty="0"/>
              <a:t> supports .NET Core as of v7</a:t>
            </a:r>
          </a:p>
          <a:p>
            <a:r>
              <a:rPr lang="en-US" dirty="0"/>
              <a:t>FoxPro -&gt; .NET</a:t>
            </a:r>
          </a:p>
          <a:p>
            <a:pPr lvl="1"/>
            <a:r>
              <a:rPr lang="en-US" dirty="0"/>
              <a:t>Prefer using full Framework as your default target (target </a:t>
            </a:r>
            <a:r>
              <a:rPr lang="en-US" b="1" dirty="0"/>
              <a:t>net472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Use .NET Core only </a:t>
            </a:r>
            <a:r>
              <a:rPr lang="en-US" b="1" dirty="0"/>
              <a:t>if you have to</a:t>
            </a:r>
            <a:r>
              <a:rPr lang="en-US" dirty="0"/>
              <a:t> interface with Core only components</a:t>
            </a:r>
          </a:p>
          <a:p>
            <a:pPr lvl="1"/>
            <a:r>
              <a:rPr lang="en-US" dirty="0"/>
              <a:t>.NET Core instantiation only works with wwDotNetBridge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8F227-9C51-A5A2-FC73-AB0E4EA0C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Framework or .NET Core?</a:t>
            </a:r>
          </a:p>
        </p:txBody>
      </p:sp>
    </p:spTree>
    <p:extLst>
      <p:ext uri="{BB962C8B-B14F-4D97-AF65-F5344CB8AC3E}">
        <p14:creationId xmlns:p14="http://schemas.microsoft.com/office/powerpoint/2010/main" val="215839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EB9AFBC-1775-25CF-F0C5-46A42D64A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8000" y="1143000"/>
            <a:ext cx="9321800" cy="4876800"/>
          </a:xfrm>
        </p:spPr>
        <p:txBody>
          <a:bodyPr/>
          <a:lstStyle/>
          <a:p>
            <a:r>
              <a:rPr lang="en-US" sz="2400" b="1" dirty="0"/>
              <a:t>COM Interop </a:t>
            </a:r>
          </a:p>
          <a:p>
            <a:pPr lvl="1"/>
            <a:r>
              <a:rPr lang="en-US" sz="2000" dirty="0"/>
              <a:t>Built-in, relies on COM semantics</a:t>
            </a:r>
          </a:p>
          <a:p>
            <a:pPr lvl="1"/>
            <a:r>
              <a:rPr lang="en-US" sz="2000" dirty="0"/>
              <a:t>Requires specially registered components (</a:t>
            </a:r>
            <a:r>
              <a:rPr lang="en-US" sz="2000" dirty="0" err="1"/>
              <a:t>regAsm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Very few native components support direct COM Interop</a:t>
            </a:r>
          </a:p>
          <a:p>
            <a:pPr lvl="1"/>
            <a:r>
              <a:rPr lang="en-US" sz="2000" dirty="0"/>
              <a:t>Essentially only works with components you write</a:t>
            </a:r>
          </a:p>
          <a:p>
            <a:r>
              <a:rPr lang="en-US" sz="2400" b="1" dirty="0" err="1"/>
              <a:t>wwDotnetBridge</a:t>
            </a:r>
            <a:endParaRPr lang="en-US" sz="2400" b="1" dirty="0"/>
          </a:p>
          <a:p>
            <a:pPr lvl="1"/>
            <a:r>
              <a:rPr lang="en-US" sz="2000" dirty="0"/>
              <a:t>Open Source library with many features</a:t>
            </a:r>
          </a:p>
          <a:p>
            <a:pPr lvl="1"/>
            <a:r>
              <a:rPr lang="en-US" sz="2000" dirty="0"/>
              <a:t>Registration-less instantiation of .NET Components</a:t>
            </a:r>
          </a:p>
          <a:p>
            <a:pPr lvl="1"/>
            <a:r>
              <a:rPr lang="en-US" sz="2000" dirty="0"/>
              <a:t>Access to most .NET Components</a:t>
            </a:r>
          </a:p>
          <a:p>
            <a:pPr lvl="1"/>
            <a:r>
              <a:rPr lang="en-US" sz="2000" dirty="0"/>
              <a:t>Allows access to features not available through COM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E10AF7-256E-AD7C-8674-0663FE094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FoxPro and .NET Interop</a:t>
            </a:r>
          </a:p>
        </p:txBody>
      </p:sp>
    </p:spTree>
    <p:extLst>
      <p:ext uri="{BB962C8B-B14F-4D97-AF65-F5344CB8AC3E}">
        <p14:creationId xmlns:p14="http://schemas.microsoft.com/office/powerpoint/2010/main" val="382282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876300"/>
            <a:ext cx="8839200" cy="5105400"/>
          </a:xfrm>
        </p:spPr>
        <p:txBody>
          <a:bodyPr/>
          <a:lstStyle/>
          <a:p>
            <a:r>
              <a:rPr lang="en-US" sz="2000" dirty="0" err="1"/>
              <a:t>Registrationless</a:t>
            </a:r>
            <a:r>
              <a:rPr lang="en-US" sz="2000" dirty="0"/>
              <a:t> .NET Access</a:t>
            </a:r>
          </a:p>
          <a:p>
            <a:pPr lvl="1"/>
            <a:r>
              <a:rPr lang="en-US" sz="1600" dirty="0"/>
              <a:t>No COM registration required for .NET Instantiation</a:t>
            </a:r>
          </a:p>
          <a:p>
            <a:pPr lvl="1"/>
            <a:r>
              <a:rPr lang="en-US" sz="1600" dirty="0"/>
              <a:t>Hosts .NET runtime in FoxPro</a:t>
            </a:r>
          </a:p>
          <a:p>
            <a:r>
              <a:rPr lang="en-US" sz="2000" dirty="0"/>
              <a:t>Instantiate .NET Types directly</a:t>
            </a:r>
          </a:p>
          <a:p>
            <a:pPr lvl="1"/>
            <a:r>
              <a:rPr lang="en-US" sz="1600" dirty="0"/>
              <a:t>Direct access to most .NET types</a:t>
            </a:r>
          </a:p>
          <a:p>
            <a:pPr lvl="1"/>
            <a:r>
              <a:rPr lang="en-US" sz="1600" dirty="0">
                <a:latin typeface="+mj-lt"/>
              </a:rPr>
              <a:t>Access static methods and properties</a:t>
            </a:r>
          </a:p>
          <a:p>
            <a:r>
              <a:rPr lang="en-US" sz="2000" dirty="0"/>
              <a:t>Access features not supported by COM Interop</a:t>
            </a:r>
          </a:p>
          <a:p>
            <a:pPr lvl="1"/>
            <a:r>
              <a:rPr lang="en-US" sz="1600" dirty="0"/>
              <a:t>Access value types, </a:t>
            </a:r>
            <a:r>
              <a:rPr lang="en-US" sz="1600" dirty="0" err="1"/>
              <a:t>enums</a:t>
            </a:r>
            <a:r>
              <a:rPr lang="en-US" sz="1600" dirty="0"/>
              <a:t>, generics, decimals, longs etc.</a:t>
            </a:r>
          </a:p>
          <a:p>
            <a:pPr lvl="1"/>
            <a:r>
              <a:rPr lang="en-US" sz="1600" dirty="0"/>
              <a:t>Access collections and dictionaries</a:t>
            </a:r>
          </a:p>
          <a:p>
            <a:pPr lvl="1"/>
            <a:r>
              <a:rPr lang="en-US" sz="1600" dirty="0"/>
              <a:t>Call overloaded methods</a:t>
            </a:r>
          </a:p>
          <a:p>
            <a:r>
              <a:rPr lang="en-US" sz="2000" dirty="0"/>
              <a:t>Automatic Type Conversions available</a:t>
            </a:r>
          </a:p>
          <a:p>
            <a:pPr lvl="1"/>
            <a:r>
              <a:rPr lang="en-US" sz="1600" dirty="0"/>
              <a:t>Simplified Array/Collection/Dictionary handling with </a:t>
            </a:r>
            <a:r>
              <a:rPr lang="en-US" sz="1600" b="1" dirty="0" err="1"/>
              <a:t>ComArray</a:t>
            </a:r>
            <a:r>
              <a:rPr lang="en-US" sz="1600" dirty="0"/>
              <a:t> wrapper</a:t>
            </a:r>
          </a:p>
          <a:p>
            <a:pPr lvl="1"/>
            <a:r>
              <a:rPr lang="en-US" sz="1600" dirty="0"/>
              <a:t>Automatic data type conversions for unsupported types</a:t>
            </a:r>
          </a:p>
          <a:p>
            <a:r>
              <a:rPr lang="en-US" sz="2000" dirty="0"/>
              <a:t>It's free and Open Source </a:t>
            </a:r>
          </a:p>
          <a:p>
            <a:pPr lvl="1"/>
            <a:r>
              <a:rPr lang="en-US" sz="1600" dirty="0"/>
              <a:t>Hosted on </a:t>
            </a:r>
            <a:r>
              <a:rPr lang="en-US" sz="1600" dirty="0" err="1"/>
              <a:t>Github</a:t>
            </a:r>
            <a:r>
              <a:rPr lang="en-US" sz="1600" dirty="0"/>
              <a:t>: </a:t>
            </a:r>
            <a:r>
              <a:rPr lang="en-US" sz="1600" dirty="0">
                <a:hlinkClick r:id="rId2"/>
              </a:rPr>
              <a:t>https://github.com/RickStrahl/wwDotnetBridge</a:t>
            </a:r>
            <a:endParaRPr lang="en-US" sz="1600" dirty="0"/>
          </a:p>
          <a:p>
            <a:pPr marL="914400" lvl="2" indent="0">
              <a:buNone/>
            </a:pPr>
            <a:endParaRPr lang="en-US" sz="1600" dirty="0"/>
          </a:p>
          <a:p>
            <a:pPr marL="457200" lvl="1" indent="0">
              <a:buNone/>
            </a:pP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</a:t>
            </a:r>
            <a:r>
              <a:rPr lang="en-US" dirty="0" err="1"/>
              <a:t>wwDotnetBridge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3293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wwDotNetBridge Works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219200"/>
            <a:ext cx="8915400" cy="4798894"/>
          </a:xfrm>
        </p:spPr>
        <p:txBody>
          <a:bodyPr/>
          <a:lstStyle/>
          <a:p>
            <a:r>
              <a:rPr lang="en-US" dirty="0"/>
              <a:t>Architecture</a:t>
            </a:r>
          </a:p>
          <a:p>
            <a:pPr lvl="1"/>
            <a:r>
              <a:rPr lang="en-US" dirty="0"/>
              <a:t>Win32 CLR Loader loads .NET runtime into FoxPro</a:t>
            </a:r>
          </a:p>
          <a:p>
            <a:pPr lvl="1"/>
            <a:r>
              <a:rPr lang="en-US" dirty="0"/>
              <a:t>wwDotNetBridge .NET proxy loads into host domain</a:t>
            </a:r>
          </a:p>
          <a:p>
            <a:pPr lvl="1"/>
            <a:r>
              <a:rPr lang="en-US" dirty="0"/>
              <a:t>Objects are instantiated through proxy</a:t>
            </a:r>
          </a:p>
          <a:p>
            <a:pPr lvl="1"/>
            <a:r>
              <a:rPr lang="en-US" dirty="0"/>
              <a:t>Objects returned are COM instances (same as stock COM Interop)</a:t>
            </a:r>
          </a:p>
          <a:p>
            <a:pPr lvl="1"/>
            <a:r>
              <a:rPr lang="en-US" dirty="0"/>
              <a:t>Access values/object/members directly if possible</a:t>
            </a:r>
          </a:p>
          <a:p>
            <a:pPr lvl="1"/>
            <a:r>
              <a:rPr lang="en-US" dirty="0"/>
              <a:t>Or use proxy functions for COM unsupported functionality</a:t>
            </a:r>
          </a:p>
          <a:p>
            <a:r>
              <a:rPr lang="en-US" dirty="0"/>
              <a:t>Required Components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dirty="0"/>
              <a:t>wwIPStuff.dll/crlLoader.dll </a:t>
            </a:r>
            <a:r>
              <a:rPr lang="en-US" dirty="0"/>
              <a:t>– contains the native Win32 Loader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dirty="0"/>
              <a:t>wwDotNetBridge.dll  </a:t>
            </a:r>
            <a:r>
              <a:rPr lang="en-US" dirty="0"/>
              <a:t>-  .NET class: Loader and Proxy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dirty="0" err="1"/>
              <a:t>wwDotNetBridge.prg</a:t>
            </a:r>
            <a:r>
              <a:rPr lang="en-US" b="1" dirty="0"/>
              <a:t> </a:t>
            </a:r>
            <a:r>
              <a:rPr lang="en-US" dirty="0"/>
              <a:t>– FoxPro front-end for .NET class</a:t>
            </a:r>
          </a:p>
        </p:txBody>
      </p:sp>
    </p:spTree>
    <p:extLst>
      <p:ext uri="{BB962C8B-B14F-4D97-AF65-F5344CB8AC3E}">
        <p14:creationId xmlns:p14="http://schemas.microsoft.com/office/powerpoint/2010/main" val="221825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>
            <a:spLocks noChangeArrowheads="1"/>
          </p:cNvSpPr>
          <p:nvPr/>
        </p:nvSpPr>
        <p:spPr bwMode="auto">
          <a:xfrm>
            <a:off x="1828800" y="838200"/>
            <a:ext cx="8610600" cy="5562600"/>
          </a:xfrm>
          <a:prstGeom prst="roundRect">
            <a:avLst>
              <a:gd name="adj" fmla="val 12495"/>
            </a:avLst>
          </a:prstGeom>
          <a:gradFill rotWithShape="1">
            <a:gsLst>
              <a:gs pos="0">
                <a:srgbClr val="FFCC66">
                  <a:gamma/>
                  <a:shade val="46275"/>
                  <a:invGamma/>
                </a:srgbClr>
              </a:gs>
              <a:gs pos="100000">
                <a:srgbClr val="FFCC66"/>
              </a:gs>
            </a:gsLst>
            <a:lin ang="5400000" scaled="1"/>
          </a:gradFill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2075" tIns="46038" rIns="92075" bIns="46038"/>
          <a:lstStyle/>
          <a:p>
            <a:pPr>
              <a:lnSpc>
                <a:spcPct val="85000"/>
              </a:lnSpc>
              <a:defRPr/>
            </a:pPr>
            <a:r>
              <a:rPr lang="en-US" sz="2600" dirty="0">
                <a:solidFill>
                  <a:srgbClr val="FFFF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Hosting Process (YourApp.exe)</a:t>
            </a:r>
            <a:br>
              <a:rPr 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2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85000"/>
              </a:lnSpc>
              <a:defRPr/>
            </a:pP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85000"/>
              </a:lnSpc>
              <a:defRPr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3657600" y="1600200"/>
            <a:ext cx="6400800" cy="2514600"/>
          </a:xfrm>
          <a:prstGeom prst="roundRect">
            <a:avLst>
              <a:gd name="adj" fmla="val 12495"/>
            </a:avLst>
          </a:prstGeom>
          <a:gradFill rotWithShape="0">
            <a:gsLst>
              <a:gs pos="0">
                <a:srgbClr val="990000">
                  <a:gamma/>
                  <a:shade val="80000"/>
                  <a:invGamma/>
                </a:srgbClr>
              </a:gs>
              <a:gs pos="100000">
                <a:srgbClr val="990000"/>
              </a:gs>
            </a:gsLst>
            <a:lin ang="5400000" scaled="1"/>
          </a:gradFill>
          <a:ln w="12700">
            <a:solidFill>
              <a:schemeClr val="tx1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2075" tIns="46038" rIns="92075" bIns="46038"/>
          <a:lstStyle/>
          <a:p>
            <a:pPr>
              <a:lnSpc>
                <a:spcPct val="85000"/>
              </a:lnSpc>
              <a:defRPr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rPr>
              <a:t>.NET Runtime Host  (Application Domain)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wwDotNetBridge Architecture</a:t>
            </a:r>
          </a:p>
        </p:txBody>
      </p:sp>
      <p:sp>
        <p:nvSpPr>
          <p:cNvPr id="4" name="AutoShape 4"/>
          <p:cNvSpPr>
            <a:spLocks noChangeArrowheads="1"/>
          </p:cNvSpPr>
          <p:nvPr/>
        </p:nvSpPr>
        <p:spPr bwMode="auto">
          <a:xfrm>
            <a:off x="4933950" y="5572126"/>
            <a:ext cx="3657600" cy="600075"/>
          </a:xfrm>
          <a:prstGeom prst="roundRect">
            <a:avLst>
              <a:gd name="adj" fmla="val 12495"/>
            </a:avLst>
          </a:prstGeom>
          <a:gradFill rotWithShape="1">
            <a:gsLst>
              <a:gs pos="0">
                <a:srgbClr val="993300">
                  <a:gamma/>
                  <a:shade val="46275"/>
                  <a:invGamma/>
                </a:srgbClr>
              </a:gs>
              <a:gs pos="100000">
                <a:srgbClr val="993300"/>
              </a:gs>
            </a:gsLst>
            <a:lin ang="5400000" scaled="1"/>
          </a:gradFill>
          <a:ln w="12700">
            <a:solidFill>
              <a:schemeClr val="tx1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2075" tIns="46038" rIns="92075" bIns="46038"/>
          <a:lstStyle/>
          <a:p>
            <a:pPr>
              <a:lnSpc>
                <a:spcPct val="85000"/>
              </a:lnSpc>
              <a:spcBef>
                <a:spcPts val="500"/>
              </a:spcBef>
              <a:defRPr/>
            </a:pPr>
            <a:r>
              <a:rPr lang="en-US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YourCode.prg</a:t>
            </a:r>
          </a:p>
          <a:p>
            <a:pPr>
              <a:lnSpc>
                <a:spcPct val="85000"/>
              </a:lnSpc>
              <a:spcBef>
                <a:spcPts val="500"/>
              </a:spcBef>
              <a:defRPr/>
            </a:pPr>
            <a:r>
              <a:rPr lang="en-US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Whatever code needs .NET access</a:t>
            </a:r>
          </a:p>
        </p:txBody>
      </p:sp>
      <p:sp>
        <p:nvSpPr>
          <p:cNvPr id="5" name="AutoShape 5"/>
          <p:cNvSpPr>
            <a:spLocks noChangeArrowheads="1"/>
          </p:cNvSpPr>
          <p:nvPr/>
        </p:nvSpPr>
        <p:spPr bwMode="auto">
          <a:xfrm>
            <a:off x="4933950" y="4457701"/>
            <a:ext cx="3657600" cy="685800"/>
          </a:xfrm>
          <a:prstGeom prst="roundRect">
            <a:avLst>
              <a:gd name="adj" fmla="val 12495"/>
            </a:avLst>
          </a:prstGeom>
          <a:gradFill rotWithShape="0">
            <a:gsLst>
              <a:gs pos="0">
                <a:srgbClr val="990000">
                  <a:gamma/>
                  <a:shade val="80000"/>
                  <a:invGamma/>
                </a:srgbClr>
              </a:gs>
              <a:gs pos="100000">
                <a:srgbClr val="990000"/>
              </a:gs>
            </a:gsLst>
            <a:lin ang="5400000" scaled="1"/>
          </a:gradFill>
          <a:ln w="12700">
            <a:solidFill>
              <a:schemeClr val="tx1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2075" tIns="46038" rIns="92075" bIns="46038"/>
          <a:lstStyle/>
          <a:p>
            <a:pPr>
              <a:lnSpc>
                <a:spcPct val="85000"/>
              </a:lnSpc>
              <a:defRPr/>
            </a:pPr>
            <a:r>
              <a:rPr lang="en-US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rPr>
              <a:t>wwDotnetBridge.prg</a:t>
            </a:r>
            <a:endParaRPr lang="en-US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charset="0"/>
              </a:rPr>
              <a:t>FoxPro front end class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4895850" y="3276600"/>
            <a:ext cx="3695700" cy="678466"/>
          </a:xfrm>
          <a:prstGeom prst="roundRect">
            <a:avLst>
              <a:gd name="adj" fmla="val 16667"/>
            </a:avLst>
          </a:prstGeom>
          <a:solidFill>
            <a:srgbClr val="000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lnSpc>
                <a:spcPct val="85000"/>
              </a:lnSpc>
              <a:spcBef>
                <a:spcPts val="500"/>
              </a:spcBef>
              <a:defRPr/>
            </a:pPr>
            <a:r>
              <a:rPr lang="en-US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wwDotNetBridge.dll</a:t>
            </a:r>
          </a:p>
          <a:p>
            <a:pPr>
              <a:lnSpc>
                <a:spcPct val="85000"/>
              </a:lnSpc>
              <a:spcBef>
                <a:spcPts val="500"/>
              </a:spcBef>
              <a:defRPr/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.NET Proxy – provide .NET helpers</a:t>
            </a:r>
          </a:p>
        </p:txBody>
      </p:sp>
      <p:cxnSp>
        <p:nvCxnSpPr>
          <p:cNvPr id="15" name="Elbow Connector 14"/>
          <p:cNvCxnSpPr>
            <a:stCxn id="4" idx="3"/>
          </p:cNvCxnSpPr>
          <p:nvPr/>
        </p:nvCxnSpPr>
        <p:spPr bwMode="auto">
          <a:xfrm flipV="1">
            <a:off x="8591550" y="4038601"/>
            <a:ext cx="1295400" cy="1833563"/>
          </a:xfrm>
          <a:prstGeom prst="bentConnector2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none" w="med" len="med"/>
            <a:tailEnd type="arrow"/>
          </a:ln>
          <a:effectLst>
            <a:outerShdw dist="53882" dir="2700000" algn="ctr" rotWithShape="0">
              <a:schemeClr val="bg2"/>
            </a:outerShdw>
          </a:effectLst>
        </p:spPr>
      </p:cxnSp>
      <p:cxnSp>
        <p:nvCxnSpPr>
          <p:cNvPr id="30" name="Elbow Connector 29"/>
          <p:cNvCxnSpPr/>
          <p:nvPr/>
        </p:nvCxnSpPr>
        <p:spPr bwMode="auto">
          <a:xfrm rot="10800000">
            <a:off x="8401050" y="4800601"/>
            <a:ext cx="990600" cy="12700"/>
          </a:xfrm>
          <a:prstGeom prst="bentConnector3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arrow"/>
            <a:tailEnd type="arrow"/>
          </a:ln>
          <a:effectLst>
            <a:outerShdw dist="53882" dir="2700000" algn="ctr" rotWithShape="0">
              <a:schemeClr val="bg2"/>
            </a:outerShdw>
          </a:effectLst>
        </p:spPr>
      </p:cxnSp>
      <p:sp>
        <p:nvSpPr>
          <p:cNvPr id="45" name="AutoShape 4"/>
          <p:cNvSpPr>
            <a:spLocks noChangeArrowheads="1"/>
          </p:cNvSpPr>
          <p:nvPr/>
        </p:nvSpPr>
        <p:spPr bwMode="auto">
          <a:xfrm>
            <a:off x="4191000" y="2219326"/>
            <a:ext cx="5257800" cy="600075"/>
          </a:xfrm>
          <a:prstGeom prst="roundRect">
            <a:avLst>
              <a:gd name="adj" fmla="val 12495"/>
            </a:avLst>
          </a:prstGeom>
          <a:gradFill rotWithShape="1">
            <a:gsLst>
              <a:gs pos="0">
                <a:srgbClr val="993300">
                  <a:gamma/>
                  <a:shade val="46275"/>
                  <a:invGamma/>
                </a:srgbClr>
              </a:gs>
              <a:gs pos="100000">
                <a:srgbClr val="993300"/>
              </a:gs>
            </a:gsLst>
            <a:lin ang="5400000" scaled="1"/>
          </a:gradFill>
          <a:ln w="12700">
            <a:solidFill>
              <a:schemeClr val="tx1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2075" tIns="46038" rIns="92075" bIns="46038"/>
          <a:lstStyle/>
          <a:p>
            <a:pPr>
              <a:lnSpc>
                <a:spcPct val="85000"/>
              </a:lnSpc>
              <a:defRPr/>
            </a:pPr>
            <a:r>
              <a:rPr lang="en-US" sz="2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.NET Object</a:t>
            </a:r>
            <a:br>
              <a:rPr lang="en-US" sz="2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call methods and access properties on this class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85000"/>
              </a:lnSpc>
              <a:defRPr/>
            </a:pPr>
            <a:endParaRPr lang="en-US" sz="160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85000"/>
              </a:lnSpc>
              <a:defRPr/>
            </a:pPr>
            <a:endParaRPr lang="en-US" sz="160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AutoShape 6"/>
          <p:cNvSpPr>
            <a:spLocks noChangeArrowheads="1"/>
          </p:cNvSpPr>
          <p:nvPr/>
        </p:nvSpPr>
        <p:spPr bwMode="auto">
          <a:xfrm>
            <a:off x="1981200" y="4419602"/>
            <a:ext cx="2286000" cy="1152524"/>
          </a:xfrm>
          <a:prstGeom prst="roundRect">
            <a:avLst>
              <a:gd name="adj" fmla="val 16667"/>
            </a:avLst>
          </a:prstGeom>
          <a:solidFill>
            <a:srgbClr val="000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spcBef>
                <a:spcPts val="300"/>
              </a:spcBef>
              <a:defRPr/>
            </a:pPr>
            <a:r>
              <a:rPr lang="en-US" dirty="0">
                <a:solidFill>
                  <a:srgbClr val="FFFF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ClrLoader.dll </a:t>
            </a:r>
          </a:p>
          <a:p>
            <a:pPr>
              <a:spcBef>
                <a:spcPts val="300"/>
              </a:spcBef>
              <a:defRPr/>
            </a:pPr>
            <a:r>
              <a:rPr lang="en-US" sz="1000" b="1" dirty="0">
                <a:solidFill>
                  <a:srgbClr val="FFFF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(or) </a:t>
            </a:r>
            <a:r>
              <a:rPr lang="en-US" b="1" dirty="0">
                <a:solidFill>
                  <a:srgbClr val="FFFF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  <a:t>wwIPStuff.dll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rPr>
            </a:b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loads .NET Runtime</a:t>
            </a:r>
            <a:b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 first access (Win32)</a:t>
            </a:r>
          </a:p>
        </p:txBody>
      </p:sp>
      <p:cxnSp>
        <p:nvCxnSpPr>
          <p:cNvPr id="48" name="Elbow Connector 47"/>
          <p:cNvCxnSpPr/>
          <p:nvPr/>
        </p:nvCxnSpPr>
        <p:spPr bwMode="auto">
          <a:xfrm flipV="1">
            <a:off x="2971800" y="3619501"/>
            <a:ext cx="1924050" cy="800100"/>
          </a:xfrm>
          <a:prstGeom prst="bentConnector3">
            <a:avLst>
              <a:gd name="adj1" fmla="val -495"/>
            </a:avLst>
          </a:prstGeom>
          <a:solidFill>
            <a:srgbClr val="CC9900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7" name="Right Arrow 56"/>
          <p:cNvSpPr/>
          <p:nvPr/>
        </p:nvSpPr>
        <p:spPr bwMode="auto">
          <a:xfrm rot="16200000">
            <a:off x="6478398" y="3830263"/>
            <a:ext cx="519939" cy="734939"/>
          </a:xfrm>
          <a:prstGeom prst="rightArrow">
            <a:avLst/>
          </a:prstGeom>
          <a:solidFill>
            <a:srgbClr val="FFFFC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8" name="Right Arrow 57"/>
          <p:cNvSpPr/>
          <p:nvPr/>
        </p:nvSpPr>
        <p:spPr bwMode="auto">
          <a:xfrm rot="16200000">
            <a:off x="6524054" y="4980820"/>
            <a:ext cx="428624" cy="734939"/>
          </a:xfrm>
          <a:prstGeom prst="rightArrow">
            <a:avLst/>
          </a:prstGeom>
          <a:solidFill>
            <a:srgbClr val="FFFFC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0" name="Right Arrow 59"/>
          <p:cNvSpPr/>
          <p:nvPr/>
        </p:nvSpPr>
        <p:spPr bwMode="auto">
          <a:xfrm rot="16200000">
            <a:off x="6474597" y="2672795"/>
            <a:ext cx="472672" cy="734939"/>
          </a:xfrm>
          <a:prstGeom prst="rightArrow">
            <a:avLst/>
          </a:prstGeom>
          <a:solidFill>
            <a:srgbClr val="FFFFC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cxnSp>
        <p:nvCxnSpPr>
          <p:cNvPr id="67" name="Elbow Connector 66"/>
          <p:cNvCxnSpPr/>
          <p:nvPr/>
        </p:nvCxnSpPr>
        <p:spPr bwMode="auto">
          <a:xfrm rot="10800000">
            <a:off x="4267200" y="4784732"/>
            <a:ext cx="666750" cy="1"/>
          </a:xfrm>
          <a:prstGeom prst="bentConnector3">
            <a:avLst/>
          </a:prstGeom>
          <a:solidFill>
            <a:srgbClr val="CC9900"/>
          </a:solidFill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3" name="Elbow Connector 82"/>
          <p:cNvCxnSpPr/>
          <p:nvPr/>
        </p:nvCxnSpPr>
        <p:spPr bwMode="auto">
          <a:xfrm flipV="1">
            <a:off x="8763000" y="5572126"/>
            <a:ext cx="1123950" cy="300037"/>
          </a:xfrm>
          <a:prstGeom prst="bentConnector3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arrow"/>
            <a:tailEnd type="arrow"/>
          </a:ln>
          <a:effectLst>
            <a:outerShdw dist="53882" dir="2700000" algn="ctr" rotWithShape="0">
              <a:schemeClr val="bg2"/>
            </a:outerShdw>
          </a:effectLst>
        </p:spPr>
      </p:cxnSp>
      <p:cxnSp>
        <p:nvCxnSpPr>
          <p:cNvPr id="84" name="Elbow Connector 83"/>
          <p:cNvCxnSpPr/>
          <p:nvPr/>
        </p:nvCxnSpPr>
        <p:spPr bwMode="auto">
          <a:xfrm rot="5400000" flipH="1" flipV="1">
            <a:off x="7329488" y="4119564"/>
            <a:ext cx="3076576" cy="552451"/>
          </a:xfrm>
          <a:prstGeom prst="bentConnector3">
            <a:avLst>
              <a:gd name="adj1" fmla="val 155"/>
            </a:avLst>
          </a:prstGeom>
          <a:solidFill>
            <a:srgbClr val="CC9900"/>
          </a:solidFill>
          <a:ln w="63500" cap="flat" cmpd="sng" algn="ctr">
            <a:solidFill>
              <a:schemeClr val="tx1"/>
            </a:solidFill>
            <a:prstDash val="solid"/>
            <a:round/>
            <a:headEnd type="triangle" w="med" len="med"/>
            <a:tailEnd type="stealth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B7126C2-AA95-A4BB-4FEF-6FFA4570D714}"/>
              </a:ext>
            </a:extLst>
          </p:cNvPr>
          <p:cNvSpPr txBox="1"/>
          <p:nvPr/>
        </p:nvSpPr>
        <p:spPr>
          <a:xfrm>
            <a:off x="8809298" y="4289964"/>
            <a:ext cx="762000" cy="369332"/>
          </a:xfrm>
          <a:prstGeom prst="rect">
            <a:avLst/>
          </a:prstGeom>
          <a:solidFill>
            <a:srgbClr val="A50021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Com</a:t>
            </a:r>
          </a:p>
        </p:txBody>
      </p:sp>
    </p:spTree>
    <p:extLst>
      <p:ext uri="{BB962C8B-B14F-4D97-AF65-F5344CB8AC3E}">
        <p14:creationId xmlns:p14="http://schemas.microsoft.com/office/powerpoint/2010/main" val="102100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4" grpId="0" animBg="1"/>
      <p:bldP spid="5" grpId="0" animBg="1"/>
      <p:bldP spid="6" grpId="0" animBg="1"/>
      <p:bldP spid="45" grpId="0" animBg="1"/>
      <p:bldP spid="46" grpId="0" animBg="1"/>
      <p:bldP spid="57" grpId="0" animBg="1"/>
      <p:bldP spid="58" grpId="0" animBg="1"/>
      <p:bldP spid="6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308EDF-003B-2025-8ADB-71598E063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7838"/>
            <a:ext cx="12192000" cy="6240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C96D84-4F7A-93B4-2E5C-13EEA4444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76200"/>
            <a:ext cx="10363200" cy="457200"/>
          </a:xfrm>
        </p:spPr>
        <p:txBody>
          <a:bodyPr/>
          <a:lstStyle/>
          <a:p>
            <a:r>
              <a:rPr lang="en-US" sz="2800" dirty="0"/>
              <a:t>wwDotNetBridge Example</a:t>
            </a:r>
          </a:p>
        </p:txBody>
      </p:sp>
    </p:spTree>
    <p:extLst>
      <p:ext uri="{BB962C8B-B14F-4D97-AF65-F5344CB8AC3E}">
        <p14:creationId xmlns:p14="http://schemas.microsoft.com/office/powerpoint/2010/main" val="2267461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wipe/>
      </p:transition>
    </mc:Choice>
    <mc:Fallback xmlns="">
      <p:transition advClick="0">
        <p:wipe/>
      </p:transition>
    </mc:Fallback>
  </mc:AlternateContent>
</p:sld>
</file>

<file path=ppt/theme/theme1.xml><?xml version="1.0" encoding="utf-8"?>
<a:theme xmlns:a="http://schemas.openxmlformats.org/drawingml/2006/main" name="devteach-template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00CC99"/>
      </a:accent1>
      <a:accent2>
        <a:srgbClr val="3333CC"/>
      </a:accent2>
      <a:accent3>
        <a:srgbClr val="AAAAAA"/>
      </a:accent3>
      <a:accent4>
        <a:srgbClr val="DADADA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vteach-templat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FFCC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vert="horz" wrap="square" lIns="92075" tIns="46038" rIns="92075" bIns="46038" numCol="1" rtlCol="0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9900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53882" dir="2700000" algn="ctr" rotWithShape="0">
            <a:schemeClr val="bg2"/>
          </a:outerShdw>
        </a:effectLst>
      </a:spPr>
      <a:bodyPr vert="horz" wrap="square" lIns="92075" tIns="46038" rIns="92075" bIns="46038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vteach-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vteach-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devteach-template</Template>
  <TotalTime>0</TotalTime>
  <Words>1705</Words>
  <Application>Microsoft Office PowerPoint</Application>
  <PresentationFormat>Widescreen</PresentationFormat>
  <Paragraphs>286</Paragraphs>
  <Slides>27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Consolas</vt:lpstr>
      <vt:lpstr>Times New Roman</vt:lpstr>
      <vt:lpstr>Verdana</vt:lpstr>
      <vt:lpstr>Wingdings</vt:lpstr>
      <vt:lpstr>devteach-template</vt:lpstr>
      <vt:lpstr>Revisiting modern .NET for the FoxPro Interop Developer</vt:lpstr>
      <vt:lpstr>PowerPoint Presentation</vt:lpstr>
      <vt:lpstr>Why use .NET with FoxPro?</vt:lpstr>
      <vt:lpstr>.NET Framework or .NET Core?</vt:lpstr>
      <vt:lpstr>FoxPro and .NET Interop</vt:lpstr>
      <vt:lpstr>Why use wwDotnetBridge?</vt:lpstr>
      <vt:lpstr>How wwDotNetBridge Works</vt:lpstr>
      <vt:lpstr>wwDotNetBridge Architecture</vt:lpstr>
      <vt:lpstr>wwDotNetBridge Example</vt:lpstr>
      <vt:lpstr>PowerPoint Presentation</vt:lpstr>
      <vt:lpstr>Creating .NET Projects</vt:lpstr>
      <vt:lpstr>.NET Component Development</vt:lpstr>
      <vt:lpstr>PowerPoint Presentation</vt:lpstr>
      <vt:lpstr>Fixing up the Project File</vt:lpstr>
      <vt:lpstr>Adding NuGet Dependencies</vt:lpstr>
      <vt:lpstr>Project in VS Code</vt:lpstr>
      <vt:lpstr>Create a Project in Visual Studio</vt:lpstr>
      <vt:lpstr>Create a Test Project</vt:lpstr>
      <vt:lpstr>Debugging (1)</vt:lpstr>
      <vt:lpstr>Debugging (2)</vt:lpstr>
      <vt:lpstr>.NET Project Tips</vt:lpstr>
      <vt:lpstr>Real World Use Cases</vt:lpstr>
      <vt:lpstr>West Wind Web Connection</vt:lpstr>
      <vt:lpstr>Html Help Builder</vt:lpstr>
      <vt:lpstr>Exposing .NET Libraries</vt:lpstr>
      <vt:lpstr>.NET Interop Must Have Tools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FoxPro and Dotnet</dc:title>
  <dc:creator/>
  <cp:keywords>FoxPro, .NET, Interop</cp:keywords>
  <cp:lastModifiedBy/>
  <cp:revision>1</cp:revision>
  <dcterms:created xsi:type="dcterms:W3CDTF">2012-09-09T00:06:24Z</dcterms:created>
  <dcterms:modified xsi:type="dcterms:W3CDTF">2022-10-03T08:48:51Z</dcterms:modified>
</cp:coreProperties>
</file>